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66" r:id="rId5"/>
    <p:sldId id="257" r:id="rId6"/>
    <p:sldId id="260" r:id="rId7"/>
    <p:sldId id="307" r:id="rId8"/>
    <p:sldId id="265" r:id="rId9"/>
    <p:sldId id="332" r:id="rId10"/>
    <p:sldId id="305" r:id="rId11"/>
    <p:sldId id="303"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adia, Vishal (LARC-E301)[STARSS III Affiiate]" initials="BV(IA" lastIdx="4" clrIdx="0">
    <p:extLst>
      <p:ext uri="{19B8F6BF-5375-455C-9EA6-DF929625EA0E}">
        <p15:presenceInfo xmlns:p15="http://schemas.microsoft.com/office/powerpoint/2012/main" userId="S-1-5-21-330711430-3775241029-4075259233-848668" providerId="AD"/>
      </p:ext>
    </p:extLst>
  </p:cmAuthor>
  <p:cmAuthor id="2" name="Groenen, Danielle (LARC-E301)[Science Systems &amp; Applications, Inc.]" initials="GD(S&amp;AI" lastIdx="3" clrIdx="1">
    <p:extLst>
      <p:ext uri="{19B8F6BF-5375-455C-9EA6-DF929625EA0E}">
        <p15:presenceInfo xmlns:p15="http://schemas.microsoft.com/office/powerpoint/2012/main" userId="S-1-5-21-330711430-3775241029-4075259233-90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E5FF"/>
    <a:srgbClr val="F2F7FA"/>
    <a:srgbClr val="DBE8EE"/>
    <a:srgbClr val="91B4C8"/>
    <a:srgbClr val="6AC0E1"/>
    <a:srgbClr val="52B3D9"/>
    <a:srgbClr val="68BAE1"/>
    <a:srgbClr val="6DB8E3"/>
    <a:srgbClr val="AAE3F7"/>
    <a:srgbClr val="ABD5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829273-AE32-B902-91EE-B3428C104E68}" v="14" dt="2023-05-01T16:16:49.594"/>
    <p1510:client id="{3E42623D-AA5E-421B-8EBC-9AC12B67DCD9}" v="191" dt="2023-05-01T15:33:01.484"/>
    <p1510:client id="{42A8B4B0-37FA-684D-A371-F74E827C543D}" vWet="2" dt="2023-05-01T14:42:49.335"/>
    <p1510:client id="{8676C65D-E20D-B30E-63EC-C2188CF1CD94}" v="13" dt="2023-05-02T00:40:55.907"/>
    <p1510:client id="{BA761D10-8FF3-4B12-8623-281FBE2DFB09}" vWet="4" dt="2023-05-01T14:31:23.370"/>
    <p1510:client id="{DD7F4F39-2E80-40B2-A6D0-F9EF5E4BE2DB}" v="19" dt="2023-05-01T05:26:16.786"/>
    <p1510:client id="{FDA7C6C6-6EFC-DFEB-376D-3415D409B4CF}" v="566" dt="2023-05-01T15:06:59.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72" y="3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E18C2B-6679-2546-B791-B20FD025C3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9215A91F-032D-3D45-889E-A964E92CDD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CAA5D0C-221B-D841-90A1-C281F38CA7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3608D9-8FEA-2E4F-84AF-A88A614F7C22}" type="slidenum">
              <a:rPr lang="en-US" smtClean="0"/>
              <a:t>‹#›</a:t>
            </a:fld>
            <a:endParaRPr lang="en-US"/>
          </a:p>
        </p:txBody>
      </p:sp>
    </p:spTree>
    <p:extLst>
      <p:ext uri="{BB962C8B-B14F-4D97-AF65-F5344CB8AC3E}">
        <p14:creationId xmlns:p14="http://schemas.microsoft.com/office/powerpoint/2010/main" val="9954708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21C5E-14C9-E346-B1A7-E2CF4688A4C0}" type="datetimeFigureOut">
              <a:rPr lang="en-US" smtClean="0"/>
              <a:t>5/1/2023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C0CBE-288C-D84B-B11F-1B62224BD7E3}" type="slidenum">
              <a:rPr lang="en-US" smtClean="0"/>
              <a:t>‹#›</a:t>
            </a:fld>
            <a:endParaRPr lang="en-US"/>
          </a:p>
        </p:txBody>
      </p:sp>
    </p:spTree>
    <p:extLst>
      <p:ext uri="{BB962C8B-B14F-4D97-AF65-F5344CB8AC3E}">
        <p14:creationId xmlns:p14="http://schemas.microsoft.com/office/powerpoint/2010/main" val="124590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rs.earthdata.nas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84103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2</a:t>
            </a:fld>
            <a:endParaRPr lang="en-US"/>
          </a:p>
        </p:txBody>
      </p:sp>
    </p:spTree>
    <p:extLst>
      <p:ext uri="{BB962C8B-B14F-4D97-AF65-F5344CB8AC3E}">
        <p14:creationId xmlns:p14="http://schemas.microsoft.com/office/powerpoint/2010/main" val="320044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3</a:t>
            </a:fld>
            <a:endParaRPr lang="en-US"/>
          </a:p>
        </p:txBody>
      </p:sp>
    </p:spTree>
    <p:extLst>
      <p:ext uri="{BB962C8B-B14F-4D97-AF65-F5344CB8AC3E}">
        <p14:creationId xmlns:p14="http://schemas.microsoft.com/office/powerpoint/2010/main" val="20047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4</a:t>
            </a:fld>
            <a:endParaRPr lang="en-US"/>
          </a:p>
        </p:txBody>
      </p:sp>
    </p:spTree>
    <p:extLst>
      <p:ext uri="{BB962C8B-B14F-4D97-AF65-F5344CB8AC3E}">
        <p14:creationId xmlns:p14="http://schemas.microsoft.com/office/powerpoint/2010/main" val="3950671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Earthdata</a:t>
            </a:r>
            <a:r>
              <a:rPr lang="en-US"/>
              <a:t> Login </a:t>
            </a:r>
            <a:r>
              <a:rPr lang="en-US">
                <a:hlinkClick r:id="rId3"/>
              </a:rPr>
              <a:t>https://urs.earthdata.nasa.gov</a:t>
            </a:r>
            <a:r>
              <a:rPr lang="en-US"/>
              <a:t> </a:t>
            </a:r>
          </a:p>
          <a:p>
            <a:endParaRPr lang="en-US">
              <a:cs typeface="Calibri"/>
            </a:endParaRPr>
          </a:p>
        </p:txBody>
      </p:sp>
      <p:sp>
        <p:nvSpPr>
          <p:cNvPr id="4" name="Slide Number Placeholder 3"/>
          <p:cNvSpPr>
            <a:spLocks noGrp="1"/>
          </p:cNvSpPr>
          <p:nvPr>
            <p:ph type="sldNum" sz="quarter" idx="5"/>
          </p:nvPr>
        </p:nvSpPr>
        <p:spPr/>
        <p:txBody>
          <a:bodyPr/>
          <a:lstStyle/>
          <a:p>
            <a:fld id="{146C0CBE-288C-D84B-B11F-1B62224BD7E3}" type="slidenum">
              <a:rPr lang="en-US" smtClean="0"/>
              <a:t>7</a:t>
            </a:fld>
            <a:endParaRPr lang="en-US"/>
          </a:p>
        </p:txBody>
      </p:sp>
    </p:spTree>
    <p:extLst>
      <p:ext uri="{BB962C8B-B14F-4D97-AF65-F5344CB8AC3E}">
        <p14:creationId xmlns:p14="http://schemas.microsoft.com/office/powerpoint/2010/main" val="859105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a:t>
            </a:r>
            <a:r>
              <a:rPr lang="en-US" sz="1200" b="0" i="0" kern="1200" err="1">
                <a:solidFill>
                  <a:schemeClr val="tx1"/>
                </a:solidFill>
                <a:effectLst/>
                <a:latin typeface="+mn-lt"/>
                <a:ea typeface="+mn-ea"/>
                <a:cs typeface="+mn-cs"/>
              </a:rPr>
              <a:t>Earthdata</a:t>
            </a:r>
            <a:r>
              <a:rPr lang="en-US" sz="1200" b="0" i="0" kern="1200" baseline="0">
                <a:solidFill>
                  <a:schemeClr val="tx1"/>
                </a:solidFill>
                <a:effectLst/>
                <a:latin typeface="+mn-lt"/>
                <a:ea typeface="+mn-ea"/>
                <a:cs typeface="+mn-cs"/>
              </a:rPr>
              <a:t> Forum is our new online resource for </a:t>
            </a:r>
            <a:r>
              <a:rPr lang="en-US" sz="1200" b="0" i="0" kern="1200">
                <a:solidFill>
                  <a:schemeClr val="tx1"/>
                </a:solidFill>
                <a:effectLst/>
                <a:latin typeface="+mn-lt"/>
                <a:ea typeface="+mn-ea"/>
                <a:cs typeface="+mn-cs"/>
              </a:rPr>
              <a:t>staff members and subject matter experts from several NASA Distributed Active Archive Centers (DAACs) assist inquirers with questions about their NASA Earth science data. General questions, research needs, and data applications can all be subjects here.</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Members of the NASA scientific user community are encouraged also provide insights and collaborative assistance.​</a:t>
            </a:r>
            <a:endParaRPr lang="en-US"/>
          </a:p>
        </p:txBody>
      </p:sp>
      <p:sp>
        <p:nvSpPr>
          <p:cNvPr id="4" name="Slide Number Placeholder 3"/>
          <p:cNvSpPr>
            <a:spLocks noGrp="1"/>
          </p:cNvSpPr>
          <p:nvPr>
            <p:ph type="sldNum" sz="quarter" idx="10"/>
          </p:nvPr>
        </p:nvSpPr>
        <p:spPr/>
        <p:txBody>
          <a:bodyPr/>
          <a:lstStyle/>
          <a:p>
            <a:fld id="{146C0CBE-288C-D84B-B11F-1B62224BD7E3}" type="slidenum">
              <a:rPr lang="en-US" smtClean="0"/>
              <a:t>8</a:t>
            </a:fld>
            <a:endParaRPr lang="en-US"/>
          </a:p>
        </p:txBody>
      </p:sp>
    </p:spTree>
    <p:extLst>
      <p:ext uri="{BB962C8B-B14F-4D97-AF65-F5344CB8AC3E}">
        <p14:creationId xmlns:p14="http://schemas.microsoft.com/office/powerpoint/2010/main" val="3092427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61048510-E575-EC4D-AC24-1F31E8291FA3}" type="datetime1">
              <a:rPr lang="en-US" smtClean="0"/>
              <a:t>5/1/2023</a:t>
            </a:fld>
            <a:endParaRPr lang="en-US"/>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a:t>PRESENTER NAME</a:t>
            </a:r>
          </a:p>
          <a:p>
            <a:pPr>
              <a:spcBef>
                <a:spcPts val="400"/>
              </a:spcBef>
            </a:pPr>
            <a:r>
              <a:rPr lang="en-US"/>
              <a:t>Title</a:t>
            </a:r>
          </a:p>
          <a:p>
            <a:pPr>
              <a:spcBef>
                <a:spcPts val="400"/>
              </a:spcBef>
            </a:pPr>
            <a:r>
              <a:rPr lang="en-US"/>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9189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24" userDrawn="1">
          <p15:clr>
            <a:srgbClr val="FBAE40"/>
          </p15:clr>
        </p15:guide>
        <p15:guide id="2" pos="2424" userDrawn="1">
          <p15:clr>
            <a:srgbClr val="FBAE40"/>
          </p15:clr>
        </p15:guide>
        <p15:guide id="3" pos="336" userDrawn="1">
          <p15:clr>
            <a:srgbClr val="FBAE40"/>
          </p15:clr>
        </p15:guide>
        <p15:guide id="4" orient="horz" pos="2040" userDrawn="1">
          <p15:clr>
            <a:srgbClr val="FBAE40"/>
          </p15:clr>
        </p15:guide>
        <p15:guide id="5" orient="horz" pos="261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5C3778A4-7E51-F843-B442-9AB8F9B1B316}" type="datetime1">
              <a:rPr lang="en-US" smtClean="0"/>
              <a:t>5/1/2023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400663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AA1E046B-ED24-6E46-B6B7-E0B87B6DBC93}" type="datetime1">
              <a:rPr lang="en-US" smtClean="0"/>
              <a:t>5/1/2023</a:t>
            </a:fld>
            <a:endParaRPr lang="en-US"/>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2320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6BF74303-5CC8-A742-91C1-5C845EA8F6D6}" type="datetime1">
              <a:rPr lang="en-US" smtClean="0"/>
              <a:t>5/1/2023</a:t>
            </a:fld>
            <a:endParaRPr lang="en-US"/>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59775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C599AF67-EA06-934F-8B5B-BDD6DB237689}" type="datetime1">
              <a:rPr lang="en-US" smtClean="0"/>
              <a:t>5/1/2023</a:t>
            </a:fld>
            <a:endParaRPr lang="en-US"/>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7530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A9F0BA44-6269-1648-A641-A3055C375614}" type="datetime1">
              <a:rPr lang="en-US" smtClean="0"/>
              <a:t>5/1/2023</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868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97059B84-1F8D-9F43-BBFC-BE9D2B4AD1AD}" type="datetime1">
              <a:rPr lang="en-US" smtClean="0"/>
              <a:t>5/1/2023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74789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88C50E3B-566A-3944-93A1-7996F3231232}" type="datetime1">
              <a:rPr lang="en-US" smtClean="0"/>
              <a:t>5/1/2023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42569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14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DF19279-B047-7D48-85E8-DF95A6D7ECEF}"/>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1599FD2-9125-B541-B401-B04172892861}"/>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1" name="Freeform 10">
              <a:extLst>
                <a:ext uri="{FF2B5EF4-FFF2-40B4-BE49-F238E27FC236}">
                  <a16:creationId xmlns:a16="http://schemas.microsoft.com/office/drawing/2014/main" id="{0B26E70B-8A33-914A-9518-534A92C071B1}"/>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1A53DB7C-3BE5-1248-9EF9-A29A0871FC1F}"/>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91678DD0-9F0F-8E4D-9DA3-7734E7E42333}"/>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 name="Rectangle 23">
            <a:extLst>
              <a:ext uri="{FF2B5EF4-FFF2-40B4-BE49-F238E27FC236}">
                <a16:creationId xmlns:a16="http://schemas.microsoft.com/office/drawing/2014/main" id="{F131E2E2-6830-6146-83B1-1D95E1D5EEAE}"/>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49641EF-59A9-EB44-B6A5-EA972A304A2A}" type="datetime1">
              <a:rPr lang="en-US" smtClean="0"/>
              <a:t>5/1/2023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156071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userDrawn="1">
          <p15:clr>
            <a:srgbClr val="FBAE40"/>
          </p15:clr>
        </p15:guide>
        <p15:guide id="2" pos="60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E32FC62-3497-1C47-A6D4-744E2DE27B6B}"/>
              </a:ext>
            </a:extLst>
          </p:cNvPr>
          <p:cNvSpPr/>
          <p:nvPr userDrawn="1"/>
        </p:nvSpPr>
        <p:spPr>
          <a:xfrm>
            <a:off x="0" y="0"/>
            <a:ext cx="12192000" cy="6858000"/>
          </a:xfrm>
          <a:prstGeom prst="rect">
            <a:avLst/>
          </a:prstGeom>
          <a:gradFill flip="none" rotWithShape="1">
            <a:gsLst>
              <a:gs pos="11000">
                <a:srgbClr val="C7A16D"/>
              </a:gs>
              <a:gs pos="73000">
                <a:srgbClr val="5C7A8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5E98BFD-7261-2A4A-88D8-8BE7FA0E795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23" name="Freeform 10">
              <a:extLst>
                <a:ext uri="{FF2B5EF4-FFF2-40B4-BE49-F238E27FC236}">
                  <a16:creationId xmlns:a16="http://schemas.microsoft.com/office/drawing/2014/main" id="{ACFB6D1D-0217-1249-B4A7-02FA05433B07}"/>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B3D5EB"/>
                </a:gs>
                <a:gs pos="100000">
                  <a:srgbClr val="A1C7E2"/>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031D602F-D1EF-824A-8399-D28A1138A66B}"/>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2">
              <a:extLst>
                <a:ext uri="{FF2B5EF4-FFF2-40B4-BE49-F238E27FC236}">
                  <a16:creationId xmlns:a16="http://schemas.microsoft.com/office/drawing/2014/main" id="{ADA3B2E1-B449-C24A-94E5-849A79FE6A81}"/>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B7D9EB"/>
                </a:gs>
                <a:gs pos="85000">
                  <a:srgbClr val="9BC2D8"/>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6" name="Rectangle 25">
            <a:extLst>
              <a:ext uri="{FF2B5EF4-FFF2-40B4-BE49-F238E27FC236}">
                <a16:creationId xmlns:a16="http://schemas.microsoft.com/office/drawing/2014/main" id="{90A68660-7217-F145-A81C-CD6DEA0F7BAF}"/>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F02862F0-D083-B845-B6E9-16FEFBF1BB1D}" type="datetime1">
              <a:rPr lang="en-US" smtClean="0"/>
              <a:t>5/1/2023</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414786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userDrawn="1">
          <p15:clr>
            <a:srgbClr val="FBAE40"/>
          </p15:clr>
        </p15:guide>
        <p15:guide id="2" pos="340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128C5F35-408D-3A4C-9A67-8EC08E9E6686}" type="datetime1">
              <a:rPr lang="en-US" smtClean="0"/>
              <a:t>5/1/2023</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53033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90583E90-EA64-D543-87D6-FE6E377F3872}" type="datetime1">
              <a:rPr lang="en-US" smtClean="0"/>
              <a:t>5/1/2023</a:t>
            </a:fld>
            <a:endParaRPr lang="en-US"/>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12" name="Slide Number Placeholder 3">
            <a:extLst>
              <a:ext uri="{FF2B5EF4-FFF2-40B4-BE49-F238E27FC236}">
                <a16:creationId xmlns:a16="http://schemas.microsoft.com/office/drawing/2014/main" id="{ED06222A-5CBA-0B49-871F-EEAD15CA6A46}"/>
              </a:ext>
            </a:extLst>
          </p:cNvPr>
          <p:cNvSpPr txBox="1">
            <a:spLocks/>
          </p:cNvSpPr>
          <p:nvPr userDrawn="1"/>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65CBF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E8C51FE-49D9-314D-9957-ABBF7DDE8782}" type="slidenum">
              <a:rPr lang="en-US" smtClean="0"/>
              <a:pPr/>
              <a:t>‹#›</a:t>
            </a:fld>
            <a:endParaRPr lang="en-US"/>
          </a:p>
        </p:txBody>
      </p:sp>
    </p:spTree>
    <p:extLst>
      <p:ext uri="{BB962C8B-B14F-4D97-AF65-F5344CB8AC3E}">
        <p14:creationId xmlns:p14="http://schemas.microsoft.com/office/powerpoint/2010/main" val="266841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36">
          <p15:clr>
            <a:srgbClr val="FBAE40"/>
          </p15:clr>
        </p15:guide>
        <p15:guide id="2" pos="48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6505EF1-2689-1D4F-9A49-252FB9CB9F46}" type="datetime1">
              <a:rPr lang="en-US" smtClean="0"/>
              <a:t>5/1/2023</a:t>
            </a:fld>
            <a:endParaRPr lang="en-US"/>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r>
              <a:rPr lang="en-US"/>
              <a:t>The Science Directorate at NASA's Langley Research Center</a:t>
            </a:r>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4374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2A710D8C-AA93-0340-8C1F-B1357FC4E338}" type="datetime1">
              <a:rPr lang="en-US" smtClean="0"/>
              <a:t>5/1/2023</a:t>
            </a:fld>
            <a:endParaRPr lang="en-US"/>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r>
              <a:rPr lang="en-US"/>
              <a:t>The Science Directorate at NASA's Langley Research Center</a:t>
            </a:r>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5612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6">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93F3FBE9-9076-9443-A2FD-B1185C139A92}" type="datetime1">
              <a:rPr lang="en-US" smtClean="0"/>
              <a:t>5/1/2023</a:t>
            </a:fld>
            <a:endParaRPr lang="en-US"/>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r>
              <a:rPr lang="en-US"/>
              <a:t>The Science Directorate at NASA's Langley Research Center</a:t>
            </a:r>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a:p>
        </p:txBody>
      </p:sp>
    </p:spTree>
    <p:extLst>
      <p:ext uri="{BB962C8B-B14F-4D97-AF65-F5344CB8AC3E}">
        <p14:creationId xmlns:p14="http://schemas.microsoft.com/office/powerpoint/2010/main" val="245827067"/>
      </p:ext>
    </p:extLst>
  </p:cSld>
  <p:clrMap bg1="lt1" tx1="dk1" bg2="lt2" tx2="dk2" accent1="accent1" accent2="accent2" accent3="accent3" accent4="accent4" accent5="accent5" accent6="accent6" hlink="hlink" folHlink="folHlink"/>
  <p:sldLayoutIdLst>
    <p:sldLayoutId id="2147483664" r:id="rId1"/>
    <p:sldLayoutId id="2147483650" r:id="rId2"/>
    <p:sldLayoutId id="2147483660" r:id="rId3"/>
    <p:sldLayoutId id="2147483662" r:id="rId4"/>
    <p:sldLayoutId id="2147483663" r:id="rId5"/>
    <p:sldLayoutId id="2147483651" r:id="rId6"/>
    <p:sldLayoutId id="2147483666" r:id="rId7"/>
    <p:sldLayoutId id="2147483652" r:id="rId8"/>
    <p:sldLayoutId id="2147483653" r:id="rId9"/>
    <p:sldLayoutId id="2147483654"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subset.larc.nasa.gov/" TargetMode="External"/><Relationship Id="rId13" Type="http://schemas.openxmlformats.org/officeDocument/2006/relationships/image" Target="../media/image14.png"/><Relationship Id="rId18" Type="http://schemas.openxmlformats.org/officeDocument/2006/relationships/image" Target="../media/image18.png"/><Relationship Id="rId3" Type="http://schemas.openxmlformats.org/officeDocument/2006/relationships/hyperlink" Target="https://search.earthdata.nasa.gov/" TargetMode="External"/><Relationship Id="rId21" Type="http://schemas.openxmlformats.org/officeDocument/2006/relationships/image" Target="../media/image21.png"/><Relationship Id="rId7" Type="http://schemas.openxmlformats.org/officeDocument/2006/relationships/hyperlink" Target="https://opendap.larc.nasa.gov/" TargetMode="External"/><Relationship Id="rId12" Type="http://schemas.openxmlformats.org/officeDocument/2006/relationships/image" Target="../media/image13.png"/><Relationship Id="rId17" Type="http://schemas.openxmlformats.org/officeDocument/2006/relationships/hyperlink" Target="https://asdc.larc.nasa.gov/" TargetMode="External"/><Relationship Id="rId2" Type="http://schemas.openxmlformats.org/officeDocument/2006/relationships/notesSlide" Target="../notesSlides/notesSlide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hyperlink" Target="https://gis.earthdata.nasa.gov/" TargetMode="External"/><Relationship Id="rId11" Type="http://schemas.openxmlformats.org/officeDocument/2006/relationships/image" Target="../media/image12.png"/><Relationship Id="rId5" Type="http://schemas.openxmlformats.org/officeDocument/2006/relationships/hyperlink" Target="https://harmony.earthdata.nasa.gov" TargetMode="External"/><Relationship Id="rId15" Type="http://schemas.openxmlformats.org/officeDocument/2006/relationships/image" Target="../media/image16.png"/><Relationship Id="rId23" Type="http://schemas.openxmlformats.org/officeDocument/2006/relationships/image" Target="../media/image23.png"/><Relationship Id="rId10" Type="http://schemas.openxmlformats.org/officeDocument/2006/relationships/hyperlink" Target="mailto:support-asdc@earthdata.nasa.gov" TargetMode="External"/><Relationship Id="rId19" Type="http://schemas.openxmlformats.org/officeDocument/2006/relationships/image" Target="../media/image19.png"/><Relationship Id="rId4" Type="http://schemas.openxmlformats.org/officeDocument/2006/relationships/hyperlink" Target="https://worldview.earthdata.nasa.gov/" TargetMode="External"/><Relationship Id="rId9" Type="http://schemas.openxmlformats.org/officeDocument/2006/relationships/hyperlink" Target="https://forum.earthdata.nasa.gov/" TargetMode="External"/><Relationship Id="rId14" Type="http://schemas.openxmlformats.org/officeDocument/2006/relationships/image" Target="../media/image15.emf"/><Relationship Id="rId22"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forum.earthdata.nasa.gov/"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support-asdc@earthdata.nasa.gov" TargetMode="External"/><Relationship Id="rId2" Type="http://schemas.openxmlformats.org/officeDocument/2006/relationships/hyperlink" Target="https://asdc.larc.nasa.gov/"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B6BAC4-5F87-6542-BEEE-CE4FF0892341}"/>
              </a:ext>
            </a:extLst>
          </p:cNvPr>
          <p:cNvGrpSpPr/>
          <p:nvPr/>
        </p:nvGrpSpPr>
        <p:grpSpPr>
          <a:xfrm>
            <a:off x="516442" y="-15373"/>
            <a:ext cx="4621246" cy="6873373"/>
            <a:chOff x="8077201" y="2376488"/>
            <a:chExt cx="2759074" cy="4103687"/>
          </a:xfrm>
        </p:grpSpPr>
        <p:sp>
          <p:nvSpPr>
            <p:cNvPr id="28" name="Freeform 16">
              <a:extLst>
                <a:ext uri="{FF2B5EF4-FFF2-40B4-BE49-F238E27FC236}">
                  <a16:creationId xmlns:a16="http://schemas.microsoft.com/office/drawing/2014/main" id="{8F53E66E-30C4-7644-8F60-C9C6E832A24A}"/>
                </a:ext>
              </a:extLst>
            </p:cNvPr>
            <p:cNvSpPr>
              <a:spLocks noEditPoints="1"/>
            </p:cNvSpPr>
            <p:nvPr/>
          </p:nvSpPr>
          <p:spPr bwMode="auto">
            <a:xfrm>
              <a:off x="9251950" y="2376488"/>
              <a:ext cx="1584325" cy="3670300"/>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a:extLst>
                <a:ext uri="{FF2B5EF4-FFF2-40B4-BE49-F238E27FC236}">
                  <a16:creationId xmlns:a16="http://schemas.microsoft.com/office/drawing/2014/main" id="{BDA67E5B-1895-B644-AC9A-EA1677FA263C}"/>
                </a:ext>
              </a:extLst>
            </p:cNvPr>
            <p:cNvSpPr>
              <a:spLocks/>
            </p:cNvSpPr>
            <p:nvPr/>
          </p:nvSpPr>
          <p:spPr bwMode="auto">
            <a:xfrm>
              <a:off x="8115300" y="5256213"/>
              <a:ext cx="542925" cy="1222375"/>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a:extLst>
                <a:ext uri="{FF2B5EF4-FFF2-40B4-BE49-F238E27FC236}">
                  <a16:creationId xmlns:a16="http://schemas.microsoft.com/office/drawing/2014/main" id="{DA4CD01E-55FA-7E4C-A3E5-99EBE4487F30}"/>
                </a:ext>
              </a:extLst>
            </p:cNvPr>
            <p:cNvSpPr>
              <a:spLocks noEditPoints="1"/>
            </p:cNvSpPr>
            <p:nvPr/>
          </p:nvSpPr>
          <p:spPr bwMode="auto">
            <a:xfrm>
              <a:off x="8077201" y="2382838"/>
              <a:ext cx="2268537" cy="40973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 name="Subtitle 2">
            <a:extLst>
              <a:ext uri="{FF2B5EF4-FFF2-40B4-BE49-F238E27FC236}">
                <a16:creationId xmlns:a16="http://schemas.microsoft.com/office/drawing/2014/main" id="{ACBE82BC-024F-394F-81FE-E6FAEB82C0E3}"/>
              </a:ext>
            </a:extLst>
          </p:cNvPr>
          <p:cNvSpPr>
            <a:spLocks noGrp="1"/>
          </p:cNvSpPr>
          <p:nvPr>
            <p:ph type="subTitle" idx="1"/>
          </p:nvPr>
        </p:nvSpPr>
        <p:spPr>
          <a:xfrm>
            <a:off x="3415532" y="4022083"/>
            <a:ext cx="7547743" cy="2215991"/>
          </a:xfrm>
        </p:spPr>
        <p:txBody>
          <a:bodyPr vert="horz" wrap="square" lIns="91440" tIns="45720" rIns="91440" bIns="45720" rtlCol="0" anchor="t">
            <a:spAutoFit/>
          </a:bodyPr>
          <a:lstStyle/>
          <a:p>
            <a:pPr>
              <a:spcBef>
                <a:spcPts val="400"/>
              </a:spcBef>
            </a:pPr>
            <a:r>
              <a:rPr lang="en-US" sz="3200" b="1">
                <a:latin typeface="Helvetica Neue"/>
                <a:cs typeface="Arial"/>
              </a:rPr>
              <a:t>TEMPO Data Distribution at The Atmospheric Science Data Center </a:t>
            </a:r>
          </a:p>
          <a:p>
            <a:pPr>
              <a:spcBef>
                <a:spcPts val="400"/>
              </a:spcBef>
            </a:pPr>
            <a:r>
              <a:rPr lang="en-US" sz="1800" b="0" i="0" u="none" strike="noStrike">
                <a:solidFill>
                  <a:srgbClr val="FFFFFF"/>
                </a:solidFill>
                <a:effectLst/>
                <a:latin typeface="Arial" panose="020B0604020202020204" pitchFamily="34" charset="0"/>
              </a:rPr>
              <a:t>Hazem Mahmoud, Ph.D.</a:t>
            </a:r>
            <a:r>
              <a:rPr lang="en-US" sz="1800" b="0" i="0">
                <a:solidFill>
                  <a:srgbClr val="FFFFFF"/>
                </a:solidFill>
                <a:effectLst/>
                <a:latin typeface="Arial" panose="020B0604020202020204" pitchFamily="34" charset="0"/>
              </a:rPr>
              <a:t>​</a:t>
            </a:r>
            <a:endParaRPr lang="en-US" b="0" i="0">
              <a:solidFill>
                <a:srgbClr val="000000"/>
              </a:solidFill>
              <a:effectLst/>
              <a:latin typeface="Segoe UI" panose="020B0502040204020203" pitchFamily="34" charset="0"/>
            </a:endParaRPr>
          </a:p>
          <a:p>
            <a:pPr algn="l" rtl="0" fontAlgn="base"/>
            <a:r>
              <a:rPr lang="en-US" sz="1800" b="0" i="0" u="none" strike="noStrike">
                <a:solidFill>
                  <a:srgbClr val="FFFFFF"/>
                </a:solidFill>
                <a:effectLst/>
                <a:latin typeface="Arial" panose="020B0604020202020204" pitchFamily="34" charset="0"/>
              </a:rPr>
              <a:t>ASDC Scientist</a:t>
            </a:r>
            <a:r>
              <a:rPr lang="en-US" sz="1800" b="0" i="0">
                <a:solidFill>
                  <a:srgbClr val="FFFFFF"/>
                </a:solidFill>
                <a:effectLst/>
                <a:latin typeface="Arial" panose="020B0604020202020204" pitchFamily="34" charset="0"/>
              </a:rPr>
              <a:t>​</a:t>
            </a:r>
            <a:endParaRPr lang="en-US" b="0" i="0">
              <a:solidFill>
                <a:srgbClr val="000000"/>
              </a:solidFill>
              <a:effectLst/>
              <a:latin typeface="Segoe UI" panose="020B0502040204020203" pitchFamily="34" charset="0"/>
            </a:endParaRPr>
          </a:p>
          <a:p>
            <a:endParaRPr lang="en-US" sz="1800"/>
          </a:p>
        </p:txBody>
      </p:sp>
      <p:grpSp>
        <p:nvGrpSpPr>
          <p:cNvPr id="25" name="Group 24">
            <a:extLst>
              <a:ext uri="{FF2B5EF4-FFF2-40B4-BE49-F238E27FC236}">
                <a16:creationId xmlns:a16="http://schemas.microsoft.com/office/drawing/2014/main" id="{DC118577-8B85-3F4F-9790-2C71FDDC11D4}"/>
              </a:ext>
            </a:extLst>
          </p:cNvPr>
          <p:cNvGrpSpPr/>
          <p:nvPr/>
        </p:nvGrpSpPr>
        <p:grpSpPr>
          <a:xfrm>
            <a:off x="537287" y="3187693"/>
            <a:ext cx="5746788" cy="702502"/>
            <a:chOff x="537287" y="3187693"/>
            <a:chExt cx="5746788" cy="702502"/>
          </a:xfrm>
        </p:grpSpPr>
        <p:grpSp>
          <p:nvGrpSpPr>
            <p:cNvPr id="26" name="Group 25">
              <a:extLst>
                <a:ext uri="{FF2B5EF4-FFF2-40B4-BE49-F238E27FC236}">
                  <a16:creationId xmlns:a16="http://schemas.microsoft.com/office/drawing/2014/main" id="{9244B96F-49FA-CD44-BEE0-1499E040FDB0}"/>
                </a:ext>
              </a:extLst>
            </p:cNvPr>
            <p:cNvGrpSpPr/>
            <p:nvPr userDrawn="1"/>
          </p:nvGrpSpPr>
          <p:grpSpPr>
            <a:xfrm>
              <a:off x="537287" y="3187693"/>
              <a:ext cx="3254923" cy="702502"/>
              <a:chOff x="339725" y="371475"/>
              <a:chExt cx="2647951" cy="571500"/>
            </a:xfrm>
            <a:solidFill>
              <a:srgbClr val="33CDFF"/>
            </a:solidFill>
          </p:grpSpPr>
          <p:sp>
            <p:nvSpPr>
              <p:cNvPr id="37" name="Freeform 55">
                <a:extLst>
                  <a:ext uri="{FF2B5EF4-FFF2-40B4-BE49-F238E27FC236}">
                    <a16:creationId xmlns:a16="http://schemas.microsoft.com/office/drawing/2014/main" id="{16A3A0A8-720F-1B46-B3EA-96E6D9CFB96E}"/>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6">
                <a:extLst>
                  <a:ext uri="{FF2B5EF4-FFF2-40B4-BE49-F238E27FC236}">
                    <a16:creationId xmlns:a16="http://schemas.microsoft.com/office/drawing/2014/main" id="{5C54C28F-34FE-3E41-8A4D-F839F1047467}"/>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57">
                <a:extLst>
                  <a:ext uri="{FF2B5EF4-FFF2-40B4-BE49-F238E27FC236}">
                    <a16:creationId xmlns:a16="http://schemas.microsoft.com/office/drawing/2014/main" id="{4AF1F7D9-2AC0-BD4E-BFFC-85C9A3AD7B29}"/>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58">
                <a:extLst>
                  <a:ext uri="{FF2B5EF4-FFF2-40B4-BE49-F238E27FC236}">
                    <a16:creationId xmlns:a16="http://schemas.microsoft.com/office/drawing/2014/main" id="{F09E0884-9AE8-4745-8D65-C93120C7215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59">
                <a:extLst>
                  <a:ext uri="{FF2B5EF4-FFF2-40B4-BE49-F238E27FC236}">
                    <a16:creationId xmlns:a16="http://schemas.microsoft.com/office/drawing/2014/main" id="{5433AF6A-2277-1842-9086-DF7BB63AC072}"/>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0">
                <a:extLst>
                  <a:ext uri="{FF2B5EF4-FFF2-40B4-BE49-F238E27FC236}">
                    <a16:creationId xmlns:a16="http://schemas.microsoft.com/office/drawing/2014/main" id="{66E611AD-144C-FD42-96F9-F3F396C96341}"/>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61">
                <a:extLst>
                  <a:ext uri="{FF2B5EF4-FFF2-40B4-BE49-F238E27FC236}">
                    <a16:creationId xmlns:a16="http://schemas.microsoft.com/office/drawing/2014/main" id="{5F5D40F7-D7AB-314B-A318-0894DE1FE2B5}"/>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0">
              <a:extLst>
                <a:ext uri="{FF2B5EF4-FFF2-40B4-BE49-F238E27FC236}">
                  <a16:creationId xmlns:a16="http://schemas.microsoft.com/office/drawing/2014/main" id="{3E152E86-8DD8-A34F-8D39-CB56DFC8C590}"/>
                </a:ext>
              </a:extLst>
            </p:cNvPr>
            <p:cNvGrpSpPr/>
            <p:nvPr userDrawn="1"/>
          </p:nvGrpSpPr>
          <p:grpSpPr>
            <a:xfrm>
              <a:off x="3974664" y="3232202"/>
              <a:ext cx="2309411" cy="613029"/>
              <a:chOff x="3138488" y="420688"/>
              <a:chExt cx="1824038" cy="484188"/>
            </a:xfrm>
            <a:solidFill>
              <a:schemeClr val="bg1"/>
            </a:solidFill>
          </p:grpSpPr>
          <p:sp>
            <p:nvSpPr>
              <p:cNvPr id="32" name="Freeform 50">
                <a:extLst>
                  <a:ext uri="{FF2B5EF4-FFF2-40B4-BE49-F238E27FC236}">
                    <a16:creationId xmlns:a16="http://schemas.microsoft.com/office/drawing/2014/main" id="{C3B57C69-0B75-3747-A5AA-13C9B56B7D0F}"/>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51">
                <a:extLst>
                  <a:ext uri="{FF2B5EF4-FFF2-40B4-BE49-F238E27FC236}">
                    <a16:creationId xmlns:a16="http://schemas.microsoft.com/office/drawing/2014/main" id="{D8F3F598-DB9E-EA42-90E2-78619B784148}"/>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52">
                <a:extLst>
                  <a:ext uri="{FF2B5EF4-FFF2-40B4-BE49-F238E27FC236}">
                    <a16:creationId xmlns:a16="http://schemas.microsoft.com/office/drawing/2014/main" id="{1F8BD926-655F-D14B-92F0-F04370A0F615}"/>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3">
                <a:extLst>
                  <a:ext uri="{FF2B5EF4-FFF2-40B4-BE49-F238E27FC236}">
                    <a16:creationId xmlns:a16="http://schemas.microsoft.com/office/drawing/2014/main" id="{CC86B5C8-0453-9146-AF16-96DCA59379F6}"/>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4">
                <a:extLst>
                  <a:ext uri="{FF2B5EF4-FFF2-40B4-BE49-F238E27FC236}">
                    <a16:creationId xmlns:a16="http://schemas.microsoft.com/office/drawing/2014/main" id="{8BAD797F-D4CD-434D-8198-9DEC1DA4E9E7}"/>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 name="Footer Placeholder 3">
            <a:extLst>
              <a:ext uri="{FF2B5EF4-FFF2-40B4-BE49-F238E27FC236}">
                <a16:creationId xmlns:a16="http://schemas.microsoft.com/office/drawing/2014/main" id="{1E71598E-8275-DA40-8A13-8505501B40F1}"/>
              </a:ext>
            </a:extLst>
          </p:cNvPr>
          <p:cNvSpPr>
            <a:spLocks noGrp="1"/>
          </p:cNvSpPr>
          <p:nvPr>
            <p:ph type="ftr" sz="quarter" idx="11"/>
          </p:nvPr>
        </p:nvSpPr>
        <p:spPr/>
        <p:txBody>
          <a:bodyPr/>
          <a:lstStyle/>
          <a:p>
            <a:r>
              <a:rPr lang="en-US"/>
              <a:t>The Science Directorate at NASA's Langley Research Center</a:t>
            </a:r>
          </a:p>
        </p:txBody>
      </p:sp>
    </p:spTree>
    <p:extLst>
      <p:ext uri="{BB962C8B-B14F-4D97-AF65-F5344CB8AC3E}">
        <p14:creationId xmlns:p14="http://schemas.microsoft.com/office/powerpoint/2010/main" val="315478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2</a:t>
            </a:fld>
            <a:endParaRPr lang="en-US"/>
          </a:p>
        </p:txBody>
      </p:sp>
      <p:grpSp>
        <p:nvGrpSpPr>
          <p:cNvPr id="2" name="Group 1">
            <a:extLst>
              <a:ext uri="{FF2B5EF4-FFF2-40B4-BE49-F238E27FC236}">
                <a16:creationId xmlns:a16="http://schemas.microsoft.com/office/drawing/2014/main" id="{5AFBC62C-7133-BE46-BC56-80CA7202B697}"/>
              </a:ext>
            </a:extLst>
          </p:cNvPr>
          <p:cNvGrpSpPr/>
          <p:nvPr/>
        </p:nvGrpSpPr>
        <p:grpSpPr>
          <a:xfrm>
            <a:off x="5013706" y="1147865"/>
            <a:ext cx="4136254" cy="507225"/>
            <a:chOff x="5013706" y="1147865"/>
            <a:chExt cx="4136254" cy="507225"/>
          </a:xfrm>
        </p:grpSpPr>
        <p:grpSp>
          <p:nvGrpSpPr>
            <p:cNvPr id="46" name="Group 45">
              <a:extLst>
                <a:ext uri="{FF2B5EF4-FFF2-40B4-BE49-F238E27FC236}">
                  <a16:creationId xmlns:a16="http://schemas.microsoft.com/office/drawing/2014/main" id="{039DCB97-1132-E44F-9FA5-1BDCD9331E05}"/>
                </a:ext>
              </a:extLst>
            </p:cNvPr>
            <p:cNvGrpSpPr/>
            <p:nvPr userDrawn="1"/>
          </p:nvGrpSpPr>
          <p:grpSpPr>
            <a:xfrm>
              <a:off x="5013706" y="1147865"/>
              <a:ext cx="2350138" cy="507225"/>
              <a:chOff x="339725" y="371475"/>
              <a:chExt cx="2647951" cy="571500"/>
            </a:xfrm>
            <a:solidFill>
              <a:srgbClr val="00C1EF"/>
            </a:solidFill>
          </p:grpSpPr>
          <p:sp>
            <p:nvSpPr>
              <p:cNvPr id="47" name="Freeform 55">
                <a:extLst>
                  <a:ext uri="{FF2B5EF4-FFF2-40B4-BE49-F238E27FC236}">
                    <a16:creationId xmlns:a16="http://schemas.microsoft.com/office/drawing/2014/main" id="{66CF6968-ACFA-774D-8A43-4C9799037AF0}"/>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6">
                <a:extLst>
                  <a:ext uri="{FF2B5EF4-FFF2-40B4-BE49-F238E27FC236}">
                    <a16:creationId xmlns:a16="http://schemas.microsoft.com/office/drawing/2014/main" id="{0A7E8A10-A0BE-A64B-B840-4CEA0A349724}"/>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7">
                <a:extLst>
                  <a:ext uri="{FF2B5EF4-FFF2-40B4-BE49-F238E27FC236}">
                    <a16:creationId xmlns:a16="http://schemas.microsoft.com/office/drawing/2014/main" id="{670AA4CB-ADD5-E943-9ECE-C1975A51009E}"/>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8">
                <a:extLst>
                  <a:ext uri="{FF2B5EF4-FFF2-40B4-BE49-F238E27FC236}">
                    <a16:creationId xmlns:a16="http://schemas.microsoft.com/office/drawing/2014/main" id="{894F3233-68BD-8D4B-95CE-6534587A8824}"/>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9">
                <a:extLst>
                  <a:ext uri="{FF2B5EF4-FFF2-40B4-BE49-F238E27FC236}">
                    <a16:creationId xmlns:a16="http://schemas.microsoft.com/office/drawing/2014/main" id="{6D9CC056-51E0-EF47-A0B7-9E7A4D5CB39F}"/>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60">
                <a:extLst>
                  <a:ext uri="{FF2B5EF4-FFF2-40B4-BE49-F238E27FC236}">
                    <a16:creationId xmlns:a16="http://schemas.microsoft.com/office/drawing/2014/main" id="{E23EF334-3DAB-0C49-B6EF-6C561FFEC1B3}"/>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61">
                <a:extLst>
                  <a:ext uri="{FF2B5EF4-FFF2-40B4-BE49-F238E27FC236}">
                    <a16:creationId xmlns:a16="http://schemas.microsoft.com/office/drawing/2014/main" id="{D9D3F4A4-6708-4443-BAE8-7AB5DF314367}"/>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 name="Group 83">
              <a:extLst>
                <a:ext uri="{FF2B5EF4-FFF2-40B4-BE49-F238E27FC236}">
                  <a16:creationId xmlns:a16="http://schemas.microsoft.com/office/drawing/2014/main" id="{1F0E59DE-C43D-2E4B-870B-94A8D23B5412}"/>
                </a:ext>
              </a:extLst>
            </p:cNvPr>
            <p:cNvGrpSpPr/>
            <p:nvPr/>
          </p:nvGrpSpPr>
          <p:grpSpPr>
            <a:xfrm>
              <a:off x="7502985" y="1184089"/>
              <a:ext cx="1646975" cy="437187"/>
              <a:chOff x="3138488" y="420688"/>
              <a:chExt cx="1824038" cy="484188"/>
            </a:xfrm>
            <a:solidFill>
              <a:schemeClr val="tx1"/>
            </a:solidFill>
          </p:grpSpPr>
          <p:sp>
            <p:nvSpPr>
              <p:cNvPr id="85" name="Freeform 50">
                <a:extLst>
                  <a:ext uri="{FF2B5EF4-FFF2-40B4-BE49-F238E27FC236}">
                    <a16:creationId xmlns:a16="http://schemas.microsoft.com/office/drawing/2014/main" id="{DBF558C6-5823-CA43-8B92-1C55135C52B7}"/>
                  </a:ext>
                </a:extLst>
              </p:cNvPr>
              <p:cNvSpPr>
                <a:spLocks/>
              </p:cNvSpPr>
              <p:nvPr/>
            </p:nvSpPr>
            <p:spPr bwMode="auto">
              <a:xfrm>
                <a:off x="3138488" y="420688"/>
                <a:ext cx="265113" cy="484188"/>
              </a:xfrm>
              <a:custGeom>
                <a:avLst/>
                <a:gdLst>
                  <a:gd name="T0" fmla="*/ 0 w 167"/>
                  <a:gd name="T1" fmla="*/ 0 h 305"/>
                  <a:gd name="T2" fmla="*/ 167 w 167"/>
                  <a:gd name="T3" fmla="*/ 0 h 305"/>
                  <a:gd name="T4" fmla="*/ 167 w 167"/>
                  <a:gd name="T5" fmla="*/ 29 h 305"/>
                  <a:gd name="T6" fmla="*/ 33 w 167"/>
                  <a:gd name="T7" fmla="*/ 29 h 305"/>
                  <a:gd name="T8" fmla="*/ 33 w 167"/>
                  <a:gd name="T9" fmla="*/ 137 h 305"/>
                  <a:gd name="T10" fmla="*/ 165 w 167"/>
                  <a:gd name="T11" fmla="*/ 137 h 305"/>
                  <a:gd name="T12" fmla="*/ 165 w 167"/>
                  <a:gd name="T13" fmla="*/ 166 h 305"/>
                  <a:gd name="T14" fmla="*/ 33 w 167"/>
                  <a:gd name="T15" fmla="*/ 166 h 305"/>
                  <a:gd name="T16" fmla="*/ 33 w 167"/>
                  <a:gd name="T17" fmla="*/ 276 h 305"/>
                  <a:gd name="T18" fmla="*/ 167 w 167"/>
                  <a:gd name="T19" fmla="*/ 276 h 305"/>
                  <a:gd name="T20" fmla="*/ 167 w 167"/>
                  <a:gd name="T21" fmla="*/ 305 h 305"/>
                  <a:gd name="T22" fmla="*/ 0 w 167"/>
                  <a:gd name="T23" fmla="*/ 305 h 305"/>
                  <a:gd name="T24" fmla="*/ 0 w 167"/>
                  <a:gd name="T25" fmla="*/ 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5">
                    <a:moveTo>
                      <a:pt x="0" y="0"/>
                    </a:moveTo>
                    <a:lnTo>
                      <a:pt x="167" y="0"/>
                    </a:lnTo>
                    <a:lnTo>
                      <a:pt x="167" y="29"/>
                    </a:lnTo>
                    <a:lnTo>
                      <a:pt x="33" y="29"/>
                    </a:lnTo>
                    <a:lnTo>
                      <a:pt x="33" y="137"/>
                    </a:lnTo>
                    <a:lnTo>
                      <a:pt x="165" y="137"/>
                    </a:lnTo>
                    <a:lnTo>
                      <a:pt x="165" y="166"/>
                    </a:lnTo>
                    <a:lnTo>
                      <a:pt x="33" y="166"/>
                    </a:lnTo>
                    <a:lnTo>
                      <a:pt x="33" y="276"/>
                    </a:lnTo>
                    <a:lnTo>
                      <a:pt x="167" y="276"/>
                    </a:lnTo>
                    <a:lnTo>
                      <a:pt x="167" y="305"/>
                    </a:lnTo>
                    <a:lnTo>
                      <a:pt x="0" y="305"/>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EDD6BBB4-04AB-8242-BA7C-565732D08000}"/>
                  </a:ext>
                </a:extLst>
              </p:cNvPr>
              <p:cNvSpPr>
                <a:spLocks noEditPoints="1"/>
              </p:cNvSpPr>
              <p:nvPr/>
            </p:nvSpPr>
            <p:spPr bwMode="auto">
              <a:xfrm>
                <a:off x="3444875" y="420688"/>
                <a:ext cx="449263" cy="484188"/>
              </a:xfrm>
              <a:custGeom>
                <a:avLst/>
                <a:gdLst>
                  <a:gd name="T0" fmla="*/ 35 w 283"/>
                  <a:gd name="T1" fmla="*/ 305 h 305"/>
                  <a:gd name="T2" fmla="*/ 0 w 283"/>
                  <a:gd name="T3" fmla="*/ 305 h 305"/>
                  <a:gd name="T4" fmla="*/ 125 w 283"/>
                  <a:gd name="T5" fmla="*/ 0 h 305"/>
                  <a:gd name="T6" fmla="*/ 158 w 283"/>
                  <a:gd name="T7" fmla="*/ 0 h 305"/>
                  <a:gd name="T8" fmla="*/ 283 w 283"/>
                  <a:gd name="T9" fmla="*/ 305 h 305"/>
                  <a:gd name="T10" fmla="*/ 246 w 283"/>
                  <a:gd name="T11" fmla="*/ 305 h 305"/>
                  <a:gd name="T12" fmla="*/ 210 w 283"/>
                  <a:gd name="T13" fmla="*/ 219 h 305"/>
                  <a:gd name="T14" fmla="*/ 71 w 283"/>
                  <a:gd name="T15" fmla="*/ 219 h 305"/>
                  <a:gd name="T16" fmla="*/ 35 w 283"/>
                  <a:gd name="T17" fmla="*/ 305 h 305"/>
                  <a:gd name="T18" fmla="*/ 142 w 283"/>
                  <a:gd name="T19" fmla="*/ 39 h 305"/>
                  <a:gd name="T20" fmla="*/ 80 w 283"/>
                  <a:gd name="T21" fmla="*/ 192 h 305"/>
                  <a:gd name="T22" fmla="*/ 201 w 283"/>
                  <a:gd name="T23" fmla="*/ 192 h 305"/>
                  <a:gd name="T24" fmla="*/ 142 w 283"/>
                  <a:gd name="T25" fmla="*/ 3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3" h="305">
                    <a:moveTo>
                      <a:pt x="35" y="305"/>
                    </a:moveTo>
                    <a:lnTo>
                      <a:pt x="0" y="305"/>
                    </a:lnTo>
                    <a:lnTo>
                      <a:pt x="125" y="0"/>
                    </a:lnTo>
                    <a:lnTo>
                      <a:pt x="158" y="0"/>
                    </a:lnTo>
                    <a:lnTo>
                      <a:pt x="283" y="305"/>
                    </a:lnTo>
                    <a:lnTo>
                      <a:pt x="246" y="305"/>
                    </a:lnTo>
                    <a:lnTo>
                      <a:pt x="210" y="219"/>
                    </a:lnTo>
                    <a:lnTo>
                      <a:pt x="71" y="219"/>
                    </a:lnTo>
                    <a:lnTo>
                      <a:pt x="35" y="305"/>
                    </a:lnTo>
                    <a:close/>
                    <a:moveTo>
                      <a:pt x="142" y="39"/>
                    </a:moveTo>
                    <a:lnTo>
                      <a:pt x="80" y="192"/>
                    </a:lnTo>
                    <a:lnTo>
                      <a:pt x="201" y="192"/>
                    </a:lnTo>
                    <a:lnTo>
                      <a:pt x="142"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9F89288E-324A-7340-8FD3-87F20EB5A1DE}"/>
                  </a:ext>
                </a:extLst>
              </p:cNvPr>
              <p:cNvSpPr>
                <a:spLocks/>
              </p:cNvSpPr>
              <p:nvPr/>
            </p:nvSpPr>
            <p:spPr bwMode="auto">
              <a:xfrm>
                <a:off x="3943350" y="420688"/>
                <a:ext cx="322263" cy="484188"/>
              </a:xfrm>
              <a:custGeom>
                <a:avLst/>
                <a:gdLst>
                  <a:gd name="T0" fmla="*/ 0 w 86"/>
                  <a:gd name="T1" fmla="*/ 0 h 127"/>
                  <a:gd name="T2" fmla="*/ 33 w 86"/>
                  <a:gd name="T3" fmla="*/ 0 h 127"/>
                  <a:gd name="T4" fmla="*/ 69 w 86"/>
                  <a:gd name="T5" fmla="*/ 6 h 127"/>
                  <a:gd name="T6" fmla="*/ 86 w 86"/>
                  <a:gd name="T7" fmla="*/ 40 h 127"/>
                  <a:gd name="T8" fmla="*/ 79 w 86"/>
                  <a:gd name="T9" fmla="*/ 65 h 127"/>
                  <a:gd name="T10" fmla="*/ 50 w 86"/>
                  <a:gd name="T11" fmla="*/ 79 h 127"/>
                  <a:gd name="T12" fmla="*/ 82 w 86"/>
                  <a:gd name="T13" fmla="*/ 127 h 127"/>
                  <a:gd name="T14" fmla="*/ 66 w 86"/>
                  <a:gd name="T15" fmla="*/ 127 h 127"/>
                  <a:gd name="T16" fmla="*/ 30 w 86"/>
                  <a:gd name="T17" fmla="*/ 72 h 127"/>
                  <a:gd name="T18" fmla="*/ 35 w 86"/>
                  <a:gd name="T19" fmla="*/ 72 h 127"/>
                  <a:gd name="T20" fmla="*/ 63 w 86"/>
                  <a:gd name="T21" fmla="*/ 65 h 127"/>
                  <a:gd name="T22" fmla="*/ 72 w 86"/>
                  <a:gd name="T23" fmla="*/ 42 h 127"/>
                  <a:gd name="T24" fmla="*/ 60 w 86"/>
                  <a:gd name="T25" fmla="*/ 17 h 127"/>
                  <a:gd name="T26" fmla="*/ 34 w 86"/>
                  <a:gd name="T27" fmla="*/ 12 h 127"/>
                  <a:gd name="T28" fmla="*/ 14 w 86"/>
                  <a:gd name="T29" fmla="*/ 12 h 127"/>
                  <a:gd name="T30" fmla="*/ 14 w 86"/>
                  <a:gd name="T31" fmla="*/ 127 h 127"/>
                  <a:gd name="T32" fmla="*/ 0 w 86"/>
                  <a:gd name="T33" fmla="*/ 127 h 127"/>
                  <a:gd name="T34" fmla="*/ 0 w 86"/>
                  <a:gd name="T3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27">
                    <a:moveTo>
                      <a:pt x="0" y="0"/>
                    </a:moveTo>
                    <a:cubicBezTo>
                      <a:pt x="33" y="0"/>
                      <a:pt x="33" y="0"/>
                      <a:pt x="33" y="0"/>
                    </a:cubicBezTo>
                    <a:cubicBezTo>
                      <a:pt x="53" y="0"/>
                      <a:pt x="62" y="2"/>
                      <a:pt x="69" y="6"/>
                    </a:cubicBezTo>
                    <a:cubicBezTo>
                      <a:pt x="79" y="12"/>
                      <a:pt x="86" y="26"/>
                      <a:pt x="86" y="40"/>
                    </a:cubicBezTo>
                    <a:cubicBezTo>
                      <a:pt x="86" y="49"/>
                      <a:pt x="84" y="58"/>
                      <a:pt x="79" y="65"/>
                    </a:cubicBezTo>
                    <a:cubicBezTo>
                      <a:pt x="71" y="76"/>
                      <a:pt x="62" y="78"/>
                      <a:pt x="50" y="79"/>
                    </a:cubicBezTo>
                    <a:cubicBezTo>
                      <a:pt x="82" y="127"/>
                      <a:pt x="82" y="127"/>
                      <a:pt x="82" y="127"/>
                    </a:cubicBezTo>
                    <a:cubicBezTo>
                      <a:pt x="66" y="127"/>
                      <a:pt x="66" y="127"/>
                      <a:pt x="66" y="127"/>
                    </a:cubicBezTo>
                    <a:cubicBezTo>
                      <a:pt x="30" y="72"/>
                      <a:pt x="30" y="72"/>
                      <a:pt x="30" y="72"/>
                    </a:cubicBezTo>
                    <a:cubicBezTo>
                      <a:pt x="35" y="72"/>
                      <a:pt x="35" y="72"/>
                      <a:pt x="35" y="72"/>
                    </a:cubicBezTo>
                    <a:cubicBezTo>
                      <a:pt x="43" y="72"/>
                      <a:pt x="56" y="71"/>
                      <a:pt x="63" y="65"/>
                    </a:cubicBezTo>
                    <a:cubicBezTo>
                      <a:pt x="70" y="58"/>
                      <a:pt x="72" y="51"/>
                      <a:pt x="72" y="42"/>
                    </a:cubicBezTo>
                    <a:cubicBezTo>
                      <a:pt x="72" y="32"/>
                      <a:pt x="68" y="22"/>
                      <a:pt x="60" y="17"/>
                    </a:cubicBezTo>
                    <a:cubicBezTo>
                      <a:pt x="53" y="13"/>
                      <a:pt x="46" y="12"/>
                      <a:pt x="34" y="12"/>
                    </a:cubicBezTo>
                    <a:cubicBezTo>
                      <a:pt x="14" y="12"/>
                      <a:pt x="14" y="12"/>
                      <a:pt x="14" y="12"/>
                    </a:cubicBezTo>
                    <a:cubicBezTo>
                      <a:pt x="14" y="127"/>
                      <a:pt x="14" y="127"/>
                      <a:pt x="14" y="127"/>
                    </a:cubicBezTo>
                    <a:cubicBezTo>
                      <a:pt x="0" y="127"/>
                      <a:pt x="0" y="127"/>
                      <a:pt x="0" y="127"/>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53">
                <a:extLst>
                  <a:ext uri="{FF2B5EF4-FFF2-40B4-BE49-F238E27FC236}">
                    <a16:creationId xmlns:a16="http://schemas.microsoft.com/office/drawing/2014/main" id="{4BFB5592-C893-4C41-955A-AB102FC69BE8}"/>
                  </a:ext>
                </a:extLst>
              </p:cNvPr>
              <p:cNvSpPr>
                <a:spLocks/>
              </p:cNvSpPr>
              <p:nvPr/>
            </p:nvSpPr>
            <p:spPr bwMode="auto">
              <a:xfrm>
                <a:off x="4284663" y="420688"/>
                <a:ext cx="287338" cy="484188"/>
              </a:xfrm>
              <a:custGeom>
                <a:avLst/>
                <a:gdLst>
                  <a:gd name="T0" fmla="*/ 73 w 181"/>
                  <a:gd name="T1" fmla="*/ 29 h 305"/>
                  <a:gd name="T2" fmla="*/ 0 w 181"/>
                  <a:gd name="T3" fmla="*/ 29 h 305"/>
                  <a:gd name="T4" fmla="*/ 0 w 181"/>
                  <a:gd name="T5" fmla="*/ 0 h 305"/>
                  <a:gd name="T6" fmla="*/ 181 w 181"/>
                  <a:gd name="T7" fmla="*/ 0 h 305"/>
                  <a:gd name="T8" fmla="*/ 181 w 181"/>
                  <a:gd name="T9" fmla="*/ 29 h 305"/>
                  <a:gd name="T10" fmla="*/ 106 w 181"/>
                  <a:gd name="T11" fmla="*/ 29 h 305"/>
                  <a:gd name="T12" fmla="*/ 106 w 181"/>
                  <a:gd name="T13" fmla="*/ 305 h 305"/>
                  <a:gd name="T14" fmla="*/ 73 w 181"/>
                  <a:gd name="T15" fmla="*/ 305 h 305"/>
                  <a:gd name="T16" fmla="*/ 73 w 181"/>
                  <a:gd name="T1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305">
                    <a:moveTo>
                      <a:pt x="73" y="29"/>
                    </a:moveTo>
                    <a:lnTo>
                      <a:pt x="0" y="29"/>
                    </a:lnTo>
                    <a:lnTo>
                      <a:pt x="0" y="0"/>
                    </a:lnTo>
                    <a:lnTo>
                      <a:pt x="181" y="0"/>
                    </a:lnTo>
                    <a:lnTo>
                      <a:pt x="181" y="29"/>
                    </a:lnTo>
                    <a:lnTo>
                      <a:pt x="106" y="29"/>
                    </a:lnTo>
                    <a:lnTo>
                      <a:pt x="106" y="305"/>
                    </a:lnTo>
                    <a:lnTo>
                      <a:pt x="73" y="305"/>
                    </a:lnTo>
                    <a:lnTo>
                      <a:pt x="73" y="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24F8787C-65C3-CC4B-826A-C5724ECBBB91}"/>
                  </a:ext>
                </a:extLst>
              </p:cNvPr>
              <p:cNvSpPr>
                <a:spLocks/>
              </p:cNvSpPr>
              <p:nvPr/>
            </p:nvSpPr>
            <p:spPr bwMode="auto">
              <a:xfrm>
                <a:off x="4624388" y="420688"/>
                <a:ext cx="338138" cy="484188"/>
              </a:xfrm>
              <a:custGeom>
                <a:avLst/>
                <a:gdLst>
                  <a:gd name="T0" fmla="*/ 0 w 213"/>
                  <a:gd name="T1" fmla="*/ 305 h 305"/>
                  <a:gd name="T2" fmla="*/ 0 w 213"/>
                  <a:gd name="T3" fmla="*/ 0 h 305"/>
                  <a:gd name="T4" fmla="*/ 34 w 213"/>
                  <a:gd name="T5" fmla="*/ 0 h 305"/>
                  <a:gd name="T6" fmla="*/ 34 w 213"/>
                  <a:gd name="T7" fmla="*/ 135 h 305"/>
                  <a:gd name="T8" fmla="*/ 178 w 213"/>
                  <a:gd name="T9" fmla="*/ 135 h 305"/>
                  <a:gd name="T10" fmla="*/ 178 w 213"/>
                  <a:gd name="T11" fmla="*/ 0 h 305"/>
                  <a:gd name="T12" fmla="*/ 213 w 213"/>
                  <a:gd name="T13" fmla="*/ 0 h 305"/>
                  <a:gd name="T14" fmla="*/ 213 w 213"/>
                  <a:gd name="T15" fmla="*/ 305 h 305"/>
                  <a:gd name="T16" fmla="*/ 178 w 213"/>
                  <a:gd name="T17" fmla="*/ 305 h 305"/>
                  <a:gd name="T18" fmla="*/ 178 w 213"/>
                  <a:gd name="T19" fmla="*/ 166 h 305"/>
                  <a:gd name="T20" fmla="*/ 34 w 213"/>
                  <a:gd name="T21" fmla="*/ 166 h 305"/>
                  <a:gd name="T22" fmla="*/ 34 w 213"/>
                  <a:gd name="T23" fmla="*/ 305 h 305"/>
                  <a:gd name="T24" fmla="*/ 0 w 213"/>
                  <a:gd name="T25"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3" h="305">
                    <a:moveTo>
                      <a:pt x="0" y="305"/>
                    </a:moveTo>
                    <a:lnTo>
                      <a:pt x="0" y="0"/>
                    </a:lnTo>
                    <a:lnTo>
                      <a:pt x="34" y="0"/>
                    </a:lnTo>
                    <a:lnTo>
                      <a:pt x="34" y="135"/>
                    </a:lnTo>
                    <a:lnTo>
                      <a:pt x="178" y="135"/>
                    </a:lnTo>
                    <a:lnTo>
                      <a:pt x="178" y="0"/>
                    </a:lnTo>
                    <a:lnTo>
                      <a:pt x="213" y="0"/>
                    </a:lnTo>
                    <a:lnTo>
                      <a:pt x="213" y="305"/>
                    </a:lnTo>
                    <a:lnTo>
                      <a:pt x="178" y="305"/>
                    </a:lnTo>
                    <a:lnTo>
                      <a:pt x="178" y="166"/>
                    </a:lnTo>
                    <a:lnTo>
                      <a:pt x="34" y="166"/>
                    </a:lnTo>
                    <a:lnTo>
                      <a:pt x="34" y="305"/>
                    </a:lnTo>
                    <a:lnTo>
                      <a:pt x="0" y="30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Footer Placeholder 2">
            <a:extLst>
              <a:ext uri="{FF2B5EF4-FFF2-40B4-BE49-F238E27FC236}">
                <a16:creationId xmlns:a16="http://schemas.microsoft.com/office/drawing/2014/main" id="{00CE3533-C0BD-2D4C-8B2E-7ADB118C45F6}"/>
              </a:ext>
            </a:extLst>
          </p:cNvPr>
          <p:cNvSpPr>
            <a:spLocks noGrp="1"/>
          </p:cNvSpPr>
          <p:nvPr>
            <p:ph type="ftr" sz="quarter" idx="11"/>
          </p:nvPr>
        </p:nvSpPr>
        <p:spPr/>
        <p:txBody>
          <a:bodyPr/>
          <a:lstStyle/>
          <a:p>
            <a:r>
              <a:rPr lang="en-US"/>
              <a:t>The Science Directorate at NASA's Langley Research Center</a:t>
            </a:r>
          </a:p>
        </p:txBody>
      </p:sp>
      <p:sp>
        <p:nvSpPr>
          <p:cNvPr id="4" name="Content Placeholder 3"/>
          <p:cNvSpPr>
            <a:spLocks noGrp="1"/>
          </p:cNvSpPr>
          <p:nvPr>
            <p:ph idx="1"/>
          </p:nvPr>
        </p:nvSpPr>
        <p:spPr>
          <a:xfrm>
            <a:off x="4917214" y="1896998"/>
            <a:ext cx="6678104" cy="2446824"/>
          </a:xfrm>
        </p:spPr>
        <p:txBody>
          <a:bodyPr vert="horz" lIns="91440" tIns="45720" rIns="91440" bIns="45720" rtlCol="0" anchor="t">
            <a:spAutoFit/>
          </a:bodyPr>
          <a:lstStyle/>
          <a:p>
            <a:pPr marL="285750" indent="-285750">
              <a:buFont typeface="Wingdings" panose="05000000000000000000" pitchFamily="2" charset="2"/>
              <a:buChar char="§"/>
            </a:pPr>
            <a:r>
              <a:rPr lang="en-US" sz="3200">
                <a:solidFill>
                  <a:schemeClr val="tx2"/>
                </a:solidFill>
                <a:latin typeface="Helvetica Neue" panose="02000503000000020004"/>
              </a:rPr>
              <a:t>ASDC Overview</a:t>
            </a:r>
          </a:p>
          <a:p>
            <a:pPr marL="285750" indent="-285750">
              <a:buFont typeface="Wingdings" panose="05000000000000000000" pitchFamily="2" charset="2"/>
              <a:buChar char="§"/>
            </a:pPr>
            <a:r>
              <a:rPr lang="en-US" sz="3200">
                <a:solidFill>
                  <a:schemeClr val="tx2"/>
                </a:solidFill>
                <a:latin typeface="Helvetica Neue" panose="02000503000000020004"/>
              </a:rPr>
              <a:t>TEMPO Data Distribution</a:t>
            </a:r>
          </a:p>
          <a:p>
            <a:pPr marL="285750" indent="-285750">
              <a:buFont typeface="Wingdings" panose="05000000000000000000" pitchFamily="2" charset="2"/>
              <a:buChar char="§"/>
            </a:pPr>
            <a:r>
              <a:rPr lang="en-US" sz="3200">
                <a:solidFill>
                  <a:schemeClr val="tx2"/>
                </a:solidFill>
                <a:latin typeface="Helvetica Neue" panose="02000503000000020004"/>
              </a:rPr>
              <a:t>Tools and Services for TEMPO</a:t>
            </a:r>
          </a:p>
          <a:p>
            <a:pPr marL="285750" indent="-285750">
              <a:buFont typeface="Wingdings" panose="05000000000000000000" pitchFamily="2" charset="2"/>
              <a:buChar char="§"/>
            </a:pPr>
            <a:r>
              <a:rPr lang="en-US" sz="3200">
                <a:solidFill>
                  <a:schemeClr val="tx2"/>
                </a:solidFill>
                <a:latin typeface="Helvetica Neue" panose="02000503000000020004"/>
              </a:rPr>
              <a:t>ASDC in the Cloud</a:t>
            </a:r>
          </a:p>
        </p:txBody>
      </p:sp>
    </p:spTree>
    <p:extLst>
      <p:ext uri="{BB962C8B-B14F-4D97-AF65-F5344CB8AC3E}">
        <p14:creationId xmlns:p14="http://schemas.microsoft.com/office/powerpoint/2010/main" val="215052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18C51A5-D615-1C46-93E5-172C68964AA4}"/>
              </a:ext>
            </a:extLst>
          </p:cNvPr>
          <p:cNvSpPr>
            <a:spLocks noGrp="1"/>
          </p:cNvSpPr>
          <p:nvPr>
            <p:ph type="title"/>
          </p:nvPr>
        </p:nvSpPr>
        <p:spPr>
          <a:xfrm>
            <a:off x="2328421" y="791476"/>
            <a:ext cx="9346369" cy="923330"/>
          </a:xfrm>
        </p:spPr>
        <p:txBody>
          <a:bodyPr/>
          <a:lstStyle/>
          <a:p>
            <a:pPr algn="ctr"/>
            <a:r>
              <a:rPr lang="en-US" sz="2800">
                <a:solidFill>
                  <a:schemeClr val="tx2"/>
                </a:solidFill>
                <a:latin typeface="Helvetica Neue" panose="02000503000000020004"/>
              </a:rPr>
              <a:t>Earth Observing System Data and Information System </a:t>
            </a:r>
            <a:r>
              <a:rPr lang="en-US" sz="3200" b="1" i="1">
                <a:solidFill>
                  <a:schemeClr val="tx2"/>
                </a:solidFill>
                <a:latin typeface="Helvetica Neue" panose="02000503000000020004"/>
              </a:rPr>
              <a:t>EOSDIS</a:t>
            </a:r>
          </a:p>
        </p:txBody>
      </p:sp>
      <p:sp>
        <p:nvSpPr>
          <p:cNvPr id="3" name="Content Placeholder 2">
            <a:extLst>
              <a:ext uri="{FF2B5EF4-FFF2-40B4-BE49-F238E27FC236}">
                <a16:creationId xmlns:a16="http://schemas.microsoft.com/office/drawing/2014/main" id="{AE8D68E4-3C79-344A-809F-A5151D6389B2}"/>
              </a:ext>
            </a:extLst>
          </p:cNvPr>
          <p:cNvSpPr>
            <a:spLocks noGrp="1"/>
          </p:cNvSpPr>
          <p:nvPr>
            <p:ph idx="1"/>
          </p:nvPr>
        </p:nvSpPr>
        <p:spPr>
          <a:xfrm>
            <a:off x="2328422" y="3042844"/>
            <a:ext cx="5213114" cy="3760004"/>
          </a:xfrm>
        </p:spPr>
        <p:txBody>
          <a:bodyPr wrap="square">
            <a:spAutoFit/>
          </a:bodyPr>
          <a:lstStyle/>
          <a:p>
            <a:pPr marL="285750" indent="-285750">
              <a:buFont typeface="Arial" panose="020B0604020202020204" pitchFamily="34" charset="0"/>
              <a:buChar char="•"/>
            </a:pPr>
            <a:r>
              <a:rPr lang="en-US" b="1" i="1">
                <a:solidFill>
                  <a:schemeClr val="tx2"/>
                </a:solidFill>
                <a:latin typeface="Century Gothic" panose="020B0502020202020204" pitchFamily="34" charset="0"/>
              </a:rPr>
              <a:t>Distributed Active Archive Centers (DAACs</a:t>
            </a:r>
            <a:r>
              <a:rPr lang="en-US" i="1">
                <a:solidFill>
                  <a:schemeClr val="tx2"/>
                </a:solidFill>
                <a:latin typeface="Century Gothic" panose="020B0502020202020204" pitchFamily="34" charset="0"/>
              </a:rPr>
              <a:t>)</a:t>
            </a:r>
          </a:p>
          <a:p>
            <a:pPr marL="285750" indent="-285750">
              <a:buFont typeface="Arial" panose="020B0604020202020204" pitchFamily="34" charset="0"/>
              <a:buChar char="•"/>
            </a:pPr>
            <a:r>
              <a:rPr lang="en-US">
                <a:solidFill>
                  <a:schemeClr val="tx2"/>
                </a:solidFill>
                <a:latin typeface="Century Gothic" panose="020B0502020202020204" pitchFamily="34" charset="0"/>
              </a:rPr>
              <a:t>Science Data Processing Segment (SDPS)</a:t>
            </a:r>
          </a:p>
          <a:p>
            <a:pPr marL="285750" indent="-285750">
              <a:buFont typeface="Arial" panose="020B0604020202020204" pitchFamily="34" charset="0"/>
              <a:buChar char="•"/>
            </a:pPr>
            <a:r>
              <a:rPr lang="en-US">
                <a:solidFill>
                  <a:schemeClr val="tx2"/>
                </a:solidFill>
                <a:latin typeface="Century Gothic" panose="020B0502020202020204" pitchFamily="34" charset="0"/>
              </a:rPr>
              <a:t>Science Investigator-led Processing Systems (SIPS)</a:t>
            </a:r>
          </a:p>
          <a:p>
            <a:pPr marL="285750" indent="-285750">
              <a:buFont typeface="Arial" panose="020B0604020202020204" pitchFamily="34" charset="0"/>
              <a:buChar char="•"/>
            </a:pPr>
            <a:r>
              <a:rPr lang="en-US">
                <a:solidFill>
                  <a:schemeClr val="tx2"/>
                </a:solidFill>
                <a:latin typeface="Century Gothic" panose="020B0502020202020204" pitchFamily="34" charset="0"/>
              </a:rPr>
              <a:t>Common Metadata Repository (CMR)</a:t>
            </a:r>
          </a:p>
          <a:p>
            <a:pPr marL="285750" indent="-285750">
              <a:buFont typeface="Arial" panose="020B0604020202020204" pitchFamily="34" charset="0"/>
              <a:buChar char="•"/>
            </a:pPr>
            <a:r>
              <a:rPr lang="en-US">
                <a:solidFill>
                  <a:schemeClr val="tx2"/>
                </a:solidFill>
                <a:latin typeface="Century Gothic" panose="020B0502020202020204" pitchFamily="34" charset="0"/>
              </a:rPr>
              <a:t>Earth Data Search (EDS)</a:t>
            </a:r>
          </a:p>
          <a:p>
            <a:pPr marL="285750" indent="-285750">
              <a:buFont typeface="Arial" panose="020B0604020202020204" pitchFamily="34" charset="0"/>
              <a:buChar char="•"/>
            </a:pPr>
            <a:r>
              <a:rPr lang="en-US">
                <a:solidFill>
                  <a:schemeClr val="tx2"/>
                </a:solidFill>
                <a:latin typeface="Century Gothic" panose="020B0502020202020204" pitchFamily="34" charset="0"/>
              </a:rPr>
              <a:t>Global Imagery Browse Services (GIBS)</a:t>
            </a:r>
          </a:p>
          <a:p>
            <a:pPr marL="285750" indent="-285750">
              <a:buFont typeface="Arial" panose="020B0604020202020204" pitchFamily="34" charset="0"/>
              <a:buChar char="•"/>
            </a:pPr>
            <a:r>
              <a:rPr lang="en-US">
                <a:solidFill>
                  <a:schemeClr val="tx2"/>
                </a:solidFill>
                <a:latin typeface="Century Gothic" panose="020B0502020202020204" pitchFamily="34" charset="0"/>
              </a:rPr>
              <a:t>more</a:t>
            </a:r>
          </a:p>
          <a:p>
            <a:pPr marL="285750" indent="-285750">
              <a:buFont typeface="Arial" panose="020B0604020202020204" pitchFamily="34" charset="0"/>
              <a:buChar char="•"/>
            </a:pPr>
            <a:endParaRPr lang="en-US">
              <a:solidFill>
                <a:schemeClr val="tx2"/>
              </a:solidFill>
            </a:endParaRPr>
          </a:p>
        </p:txBody>
      </p:sp>
      <p:sp>
        <p:nvSpPr>
          <p:cNvPr id="4" name="Slide Number Placeholder 3">
            <a:extLst>
              <a:ext uri="{FF2B5EF4-FFF2-40B4-BE49-F238E27FC236}">
                <a16:creationId xmlns:a16="http://schemas.microsoft.com/office/drawing/2014/main" id="{F9A2E6C8-1BAE-B94B-AC5D-40185132743A}"/>
              </a:ext>
            </a:extLst>
          </p:cNvPr>
          <p:cNvSpPr>
            <a:spLocks noGrp="1"/>
          </p:cNvSpPr>
          <p:nvPr>
            <p:ph type="sldNum" sz="quarter" idx="12"/>
          </p:nvPr>
        </p:nvSpPr>
        <p:spPr/>
        <p:txBody>
          <a:bodyPr/>
          <a:lstStyle/>
          <a:p>
            <a:fld id="{2E8C51FE-49D9-314D-9957-ABBF7DDE8782}" type="slidenum">
              <a:rPr lang="en-US" smtClean="0"/>
              <a:pPr/>
              <a:t>3</a:t>
            </a:fld>
            <a:endParaRPr lang="en-US"/>
          </a:p>
        </p:txBody>
      </p:sp>
      <p:sp>
        <p:nvSpPr>
          <p:cNvPr id="2" name="Footer Placeholder 1">
            <a:extLst>
              <a:ext uri="{FF2B5EF4-FFF2-40B4-BE49-F238E27FC236}">
                <a16:creationId xmlns:a16="http://schemas.microsoft.com/office/drawing/2014/main" id="{BAE1C276-47CF-BE4F-AD24-3AF95942D32A}"/>
              </a:ext>
            </a:extLst>
          </p:cNvPr>
          <p:cNvSpPr>
            <a:spLocks noGrp="1"/>
          </p:cNvSpPr>
          <p:nvPr>
            <p:ph type="ftr" sz="quarter" idx="11"/>
          </p:nvPr>
        </p:nvSpPr>
        <p:spPr/>
        <p:txBody>
          <a:bodyPr/>
          <a:lstStyle/>
          <a:p>
            <a:r>
              <a:rPr lang="en-US"/>
              <a:t>The Science Directorate at NASA's Langley Research Center</a:t>
            </a:r>
          </a:p>
        </p:txBody>
      </p:sp>
      <p:pic>
        <p:nvPicPr>
          <p:cNvPr id="1028" name="Picture 4" descr="Data Center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1535" y="3077957"/>
            <a:ext cx="4468084" cy="29444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28420" y="1692070"/>
            <a:ext cx="9346369" cy="1200329"/>
          </a:xfrm>
          <a:prstGeom prst="rect">
            <a:avLst/>
          </a:prstGeom>
          <a:noFill/>
        </p:spPr>
        <p:txBody>
          <a:bodyPr wrap="square" rtlCol="0">
            <a:spAutoFit/>
          </a:bodyPr>
          <a:lstStyle/>
          <a:p>
            <a:r>
              <a:rPr lang="en-US">
                <a:solidFill>
                  <a:schemeClr val="tx2"/>
                </a:solidFill>
                <a:latin typeface="Century Gothic" panose="020B0502020202020204" pitchFamily="34" charset="0"/>
              </a:rPr>
              <a:t>EOSDIS data centers </a:t>
            </a:r>
            <a:r>
              <a:rPr lang="en-US" b="1">
                <a:solidFill>
                  <a:schemeClr val="tx2"/>
                </a:solidFill>
                <a:latin typeface="Century Gothic" panose="020B0502020202020204" pitchFamily="34" charset="0"/>
              </a:rPr>
              <a:t>process, archive, and distribute thousands of data products </a:t>
            </a:r>
            <a:r>
              <a:rPr lang="en-US">
                <a:solidFill>
                  <a:schemeClr val="tx2"/>
                </a:solidFill>
                <a:latin typeface="Century Gothic" panose="020B0502020202020204" pitchFamily="34" charset="0"/>
              </a:rPr>
              <a:t>to the global user community. The primary services provided by EOSDIS are data archive &amp; management, distribution, information management, product generation, and user support.  It is comprised of multiple components including: </a:t>
            </a:r>
            <a:endParaRPr lang="en-US" b="1" i="1">
              <a:solidFill>
                <a:schemeClr val="tx2"/>
              </a:solidFill>
              <a:latin typeface="Century Gothic" panose="020B0502020202020204" pitchFamily="34" charset="0"/>
            </a:endParaRPr>
          </a:p>
        </p:txBody>
      </p:sp>
    </p:spTree>
    <p:extLst>
      <p:ext uri="{BB962C8B-B14F-4D97-AF65-F5344CB8AC3E}">
        <p14:creationId xmlns:p14="http://schemas.microsoft.com/office/powerpoint/2010/main" val="95648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C646F6F1-E682-0C49-AAE7-7D5D3251A731}"/>
              </a:ext>
            </a:extLst>
          </p:cNvPr>
          <p:cNvSpPr>
            <a:spLocks noGrp="1"/>
          </p:cNvSpPr>
          <p:nvPr>
            <p:ph type="sldNum" sz="quarter" idx="12"/>
          </p:nvPr>
        </p:nvSpPr>
        <p:spPr/>
        <p:txBody>
          <a:bodyPr/>
          <a:lstStyle/>
          <a:p>
            <a:fld id="{2E8C51FE-49D9-314D-9957-ABBF7DDE8782}" type="slidenum">
              <a:rPr lang="en-US" smtClean="0"/>
              <a:pPr/>
              <a:t>4</a:t>
            </a:fld>
            <a:endParaRPr lang="en-US"/>
          </a:p>
        </p:txBody>
      </p:sp>
      <p:pic>
        <p:nvPicPr>
          <p:cNvPr id="21" name="Google Shape;96;p19">
            <a:extLst>
              <a:ext uri="{FF2B5EF4-FFF2-40B4-BE49-F238E27FC236}">
                <a16:creationId xmlns:a16="http://schemas.microsoft.com/office/drawing/2014/main" id="{8BDB9D4E-BD1D-DB43-BE4D-8C08DDDFEEB8}"/>
              </a:ext>
            </a:extLst>
          </p:cNvPr>
          <p:cNvPicPr preferRelativeResize="0">
            <a:picLocks noChangeAspect="1"/>
          </p:cNvPicPr>
          <p:nvPr/>
        </p:nvPicPr>
        <p:blipFill>
          <a:blip r:embed="rId3">
            <a:alphaModFix/>
          </a:blip>
          <a:stretch>
            <a:fillRect/>
          </a:stretch>
        </p:blipFill>
        <p:spPr>
          <a:xfrm>
            <a:off x="4605696" y="977633"/>
            <a:ext cx="3706698" cy="1957763"/>
          </a:xfrm>
          <a:prstGeom prst="rect">
            <a:avLst/>
          </a:prstGeom>
          <a:noFill/>
          <a:ln>
            <a:noFill/>
          </a:ln>
        </p:spPr>
      </p:pic>
      <p:sp>
        <p:nvSpPr>
          <p:cNvPr id="22" name="Rectangle 21"/>
          <p:cNvSpPr/>
          <p:nvPr/>
        </p:nvSpPr>
        <p:spPr>
          <a:xfrm>
            <a:off x="4862768" y="3925019"/>
            <a:ext cx="6581263" cy="1569660"/>
          </a:xfrm>
          <a:prstGeom prst="rect">
            <a:avLst/>
          </a:prstGeom>
        </p:spPr>
        <p:txBody>
          <a:bodyPr wrap="square">
            <a:spAutoFit/>
          </a:bodyPr>
          <a:lstStyle/>
          <a:p>
            <a:r>
              <a:rPr lang="en-US" sz="240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"To be a leading provider of </a:t>
            </a:r>
            <a:r>
              <a:rPr lang="en-US" sz="2400" b="1">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atmospheric science data</a:t>
            </a:r>
            <a:r>
              <a:rPr lang="en-US" sz="2400">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 products and services to the science community through </a:t>
            </a:r>
            <a:r>
              <a:rPr lang="en-US" sz="2400" b="1">
                <a:solidFill>
                  <a:schemeClr val="tx2"/>
                </a:solidFill>
                <a:latin typeface="Century Gothic" panose="020B0502020202020204" pitchFamily="34" charset="0"/>
                <a:ea typeface="Helvetica Neue" panose="02000503000000020004" pitchFamily="2" charset="0"/>
                <a:cs typeface="Helvetica Neue" panose="02000503000000020004" pitchFamily="2" charset="0"/>
              </a:rPr>
              <a:t>agility, innovation, and technical excellence“</a:t>
            </a:r>
          </a:p>
        </p:txBody>
      </p:sp>
      <p:sp>
        <p:nvSpPr>
          <p:cNvPr id="23" name="Title 2">
            <a:extLst>
              <a:ext uri="{FF2B5EF4-FFF2-40B4-BE49-F238E27FC236}">
                <a16:creationId xmlns:a16="http://schemas.microsoft.com/office/drawing/2014/main" id="{CD9C5548-2C1F-BB4B-B7FD-B2240EDA1435}"/>
              </a:ext>
            </a:extLst>
          </p:cNvPr>
          <p:cNvSpPr txBox="1">
            <a:spLocks noGrp="1"/>
          </p:cNvSpPr>
          <p:nvPr>
            <p:ph type="title"/>
          </p:nvPr>
        </p:nvSpPr>
        <p:spPr>
          <a:xfrm>
            <a:off x="4799631" y="3415697"/>
            <a:ext cx="6678105" cy="646331"/>
          </a:xfrm>
          <a:prstGeom prst="rect">
            <a:avLst/>
          </a:prstGeom>
        </p:spPr>
        <p:txBody>
          <a:bodyPr/>
          <a:lstStyle>
            <a:lvl1pPr algn="ctr" rtl="0" eaLnBrk="1" latinLnBrk="0" hangingPunct="1">
              <a:lnSpc>
                <a:spcPct val="90000"/>
              </a:lnSpc>
              <a:spcBef>
                <a:spcPct val="0"/>
              </a:spcBef>
              <a:buNone/>
              <a:defRPr kumimoji="0" sz="3000" kern="1200">
                <a:solidFill>
                  <a:schemeClr val="tx1"/>
                </a:solidFill>
                <a:latin typeface="Helvetica Neue Light"/>
                <a:ea typeface="+mj-ea"/>
                <a:cs typeface="Helvetica Neue Light"/>
              </a:defRPr>
            </a:lvl1pPr>
          </a:lstStyle>
          <a:p>
            <a:r>
              <a:rPr lang="en-US">
                <a:solidFill>
                  <a:schemeClr val="accent2"/>
                </a:solidFill>
              </a:rPr>
              <a:t>ASDC Vision</a:t>
            </a:r>
          </a:p>
        </p:txBody>
      </p:sp>
    </p:spTree>
    <p:extLst>
      <p:ext uri="{BB962C8B-B14F-4D97-AF65-F5344CB8AC3E}">
        <p14:creationId xmlns:p14="http://schemas.microsoft.com/office/powerpoint/2010/main" val="25027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DF17A6-D511-E84B-9F70-482031AC8B3F}"/>
              </a:ext>
            </a:extLst>
          </p:cNvPr>
          <p:cNvSpPr>
            <a:spLocks noGrp="1"/>
          </p:cNvSpPr>
          <p:nvPr>
            <p:ph type="sldNum" sz="quarter" idx="12"/>
          </p:nvPr>
        </p:nvSpPr>
        <p:spPr>
          <a:xfrm>
            <a:off x="9355319" y="6422339"/>
            <a:ext cx="2743200" cy="365125"/>
          </a:xfrm>
        </p:spPr>
        <p:txBody>
          <a:bodyPr/>
          <a:lstStyle/>
          <a:p>
            <a:fld id="{2E8C51FE-49D9-314D-9957-ABBF7DDE8782}" type="slidenum">
              <a:rPr lang="en-US" smtClean="0"/>
              <a:pPr/>
              <a:t>5</a:t>
            </a:fld>
            <a:endParaRPr lang="en-US"/>
          </a:p>
        </p:txBody>
      </p:sp>
      <p:sp>
        <p:nvSpPr>
          <p:cNvPr id="2" name="Footer Placeholder 1">
            <a:extLst>
              <a:ext uri="{FF2B5EF4-FFF2-40B4-BE49-F238E27FC236}">
                <a16:creationId xmlns:a16="http://schemas.microsoft.com/office/drawing/2014/main" id="{BC2AE88A-FE21-FE4F-BBFA-13D57430DE9D}"/>
              </a:ext>
            </a:extLst>
          </p:cNvPr>
          <p:cNvSpPr>
            <a:spLocks noGrp="1"/>
          </p:cNvSpPr>
          <p:nvPr>
            <p:ph type="ftr" sz="quarter" idx="11"/>
          </p:nvPr>
        </p:nvSpPr>
        <p:spPr/>
        <p:txBody>
          <a:bodyPr/>
          <a:lstStyle/>
          <a:p>
            <a:r>
              <a:rPr lang="en-US"/>
              <a:t>The Science Directorate at NASA's Langley Research Center</a:t>
            </a:r>
          </a:p>
        </p:txBody>
      </p:sp>
      <p:grpSp>
        <p:nvGrpSpPr>
          <p:cNvPr id="5" name="Group 4"/>
          <p:cNvGrpSpPr/>
          <p:nvPr/>
        </p:nvGrpSpPr>
        <p:grpSpPr>
          <a:xfrm>
            <a:off x="1288167" y="672253"/>
            <a:ext cx="5860145" cy="3946843"/>
            <a:chOff x="1066043" y="1908047"/>
            <a:chExt cx="4777616" cy="3217753"/>
          </a:xfrm>
        </p:grpSpPr>
        <p:pic>
          <p:nvPicPr>
            <p:cNvPr id="69" name="Picture 6" descr="2001Apr4-6_CO">
              <a:extLst>
                <a:ext uri="{FF2B5EF4-FFF2-40B4-BE49-F238E27FC236}">
                  <a16:creationId xmlns:a16="http://schemas.microsoft.com/office/drawing/2014/main" id="{8BC3305D-79B4-C843-A0D2-89B969F3FF7B}"/>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8966" t="14333" r="18465" b="11166"/>
            <a:stretch/>
          </p:blipFill>
          <p:spPr bwMode="auto">
            <a:xfrm>
              <a:off x="3454851"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 name="Picture 7" descr="odepth_small_APR_2005_F02_0014">
              <a:extLst>
                <a:ext uri="{FF2B5EF4-FFF2-40B4-BE49-F238E27FC236}">
                  <a16:creationId xmlns:a16="http://schemas.microsoft.com/office/drawing/2014/main" id="{F231BB4F-76DE-FB43-A041-6721DACDF9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0307" t="9453" r="14539" b="24222"/>
            <a:stretch/>
          </p:blipFill>
          <p:spPr bwMode="auto">
            <a:xfrm>
              <a:off x="1066043" y="3517084"/>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 name="Picture 8" descr="ISCCP_D2_200109_meanca">
              <a:extLst>
                <a:ext uri="{FF2B5EF4-FFF2-40B4-BE49-F238E27FC236}">
                  <a16:creationId xmlns:a16="http://schemas.microsoft.com/office/drawing/2014/main" id="{2268B562-3B37-C44F-92C7-2D0986430724}"/>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4664" t="14000" r="12820" b="16667"/>
            <a:stretch/>
          </p:blipFill>
          <p:spPr bwMode="auto">
            <a:xfrm>
              <a:off x="3454851" y="2123809"/>
              <a:ext cx="2388808" cy="137037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9" descr="sse">
              <a:extLst>
                <a:ext uri="{FF2B5EF4-FFF2-40B4-BE49-F238E27FC236}">
                  <a16:creationId xmlns:a16="http://schemas.microsoft.com/office/drawing/2014/main" id="{7C2DBB49-4DC8-6642-80ED-AEFB57132708}"/>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0749" t="21504" r="18069" b="21312"/>
            <a:stretch/>
          </p:blipFill>
          <p:spPr bwMode="auto">
            <a:xfrm>
              <a:off x="1066043" y="2123809"/>
              <a:ext cx="2388808"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0A773712-3A39-5342-8747-E018E6A8ED89}"/>
                </a:ext>
              </a:extLst>
            </p:cNvPr>
            <p:cNvSpPr txBox="1"/>
            <p:nvPr/>
          </p:nvSpPr>
          <p:spPr>
            <a:xfrm>
              <a:off x="1173707" y="4879579"/>
              <a:ext cx="2281144" cy="246221"/>
            </a:xfrm>
            <a:prstGeom prst="rect">
              <a:avLst/>
            </a:prstGeom>
            <a:noFill/>
          </p:spPr>
          <p:txBody>
            <a:bodyPr wrap="square" rtlCol="0">
              <a:spAutoFit/>
            </a:bodyPr>
            <a:lstStyle/>
            <a:p>
              <a:pPr algn="ctr"/>
              <a:r>
                <a:rPr lang="en-US" sz="1000" b="1">
                  <a:solidFill>
                    <a:schemeClr val="accent6">
                      <a:lumMod val="75000"/>
                    </a:schemeClr>
                  </a:solidFill>
                </a:rPr>
                <a:t>AEROSOLS</a:t>
              </a:r>
            </a:p>
          </p:txBody>
        </p:sp>
        <p:sp>
          <p:nvSpPr>
            <p:cNvPr id="76" name="TextBox 75">
              <a:extLst>
                <a:ext uri="{FF2B5EF4-FFF2-40B4-BE49-F238E27FC236}">
                  <a16:creationId xmlns:a16="http://schemas.microsoft.com/office/drawing/2014/main" id="{07812936-FD65-A442-BB9B-D6BC8FA3ADA3}"/>
                </a:ext>
              </a:extLst>
            </p:cNvPr>
            <p:cNvSpPr txBox="1"/>
            <p:nvPr/>
          </p:nvSpPr>
          <p:spPr>
            <a:xfrm>
              <a:off x="3562515" y="4879579"/>
              <a:ext cx="2281144" cy="246221"/>
            </a:xfrm>
            <a:prstGeom prst="rect">
              <a:avLst/>
            </a:prstGeom>
            <a:noFill/>
          </p:spPr>
          <p:txBody>
            <a:bodyPr wrap="square" rtlCol="0">
              <a:spAutoFit/>
            </a:bodyPr>
            <a:lstStyle/>
            <a:p>
              <a:pPr algn="ctr"/>
              <a:r>
                <a:rPr lang="en-US" sz="1000" b="1">
                  <a:solidFill>
                    <a:schemeClr val="accent6">
                      <a:lumMod val="75000"/>
                    </a:schemeClr>
                  </a:solidFill>
                </a:rPr>
                <a:t>TROPOSPHERIC COMPOSITION</a:t>
              </a:r>
            </a:p>
          </p:txBody>
        </p:sp>
        <p:sp>
          <p:nvSpPr>
            <p:cNvPr id="77" name="TextBox 76">
              <a:extLst>
                <a:ext uri="{FF2B5EF4-FFF2-40B4-BE49-F238E27FC236}">
                  <a16:creationId xmlns:a16="http://schemas.microsoft.com/office/drawing/2014/main" id="{3EBF3F32-B35A-A34B-B1D8-28F37DC7DAB0}"/>
                </a:ext>
              </a:extLst>
            </p:cNvPr>
            <p:cNvSpPr txBox="1"/>
            <p:nvPr/>
          </p:nvSpPr>
          <p:spPr>
            <a:xfrm>
              <a:off x="1066043" y="1908047"/>
              <a:ext cx="2388808" cy="246221"/>
            </a:xfrm>
            <a:prstGeom prst="rect">
              <a:avLst/>
            </a:prstGeom>
            <a:noFill/>
          </p:spPr>
          <p:txBody>
            <a:bodyPr wrap="square" rtlCol="0">
              <a:spAutoFit/>
            </a:bodyPr>
            <a:lstStyle/>
            <a:p>
              <a:pPr algn="ctr"/>
              <a:r>
                <a:rPr lang="en-US" sz="1000" b="1">
                  <a:solidFill>
                    <a:schemeClr val="accent6">
                      <a:lumMod val="75000"/>
                    </a:schemeClr>
                  </a:solidFill>
                </a:rPr>
                <a:t>RADIATION BUDGET</a:t>
              </a:r>
            </a:p>
          </p:txBody>
        </p:sp>
        <p:sp>
          <p:nvSpPr>
            <p:cNvPr id="78" name="TextBox 77">
              <a:extLst>
                <a:ext uri="{FF2B5EF4-FFF2-40B4-BE49-F238E27FC236}">
                  <a16:creationId xmlns:a16="http://schemas.microsoft.com/office/drawing/2014/main" id="{879FEA73-0DEA-9E4E-82F8-074B28D6EBB7}"/>
                </a:ext>
              </a:extLst>
            </p:cNvPr>
            <p:cNvSpPr txBox="1"/>
            <p:nvPr/>
          </p:nvSpPr>
          <p:spPr>
            <a:xfrm>
              <a:off x="3454851" y="1909276"/>
              <a:ext cx="2388808" cy="246221"/>
            </a:xfrm>
            <a:prstGeom prst="rect">
              <a:avLst/>
            </a:prstGeom>
            <a:noFill/>
          </p:spPr>
          <p:txBody>
            <a:bodyPr wrap="square" rtlCol="0">
              <a:spAutoFit/>
            </a:bodyPr>
            <a:lstStyle/>
            <a:p>
              <a:pPr algn="ctr"/>
              <a:r>
                <a:rPr lang="en-US" sz="1000" b="1">
                  <a:solidFill>
                    <a:schemeClr val="accent6">
                      <a:lumMod val="75000"/>
                    </a:schemeClr>
                  </a:solidFill>
                </a:rPr>
                <a:t>CLOUDS</a:t>
              </a:r>
            </a:p>
          </p:txBody>
        </p:sp>
      </p:grpSp>
      <p:sp>
        <p:nvSpPr>
          <p:cNvPr id="83" name="Rectangle 82">
            <a:extLst>
              <a:ext uri="{FF2B5EF4-FFF2-40B4-BE49-F238E27FC236}">
                <a16:creationId xmlns:a16="http://schemas.microsoft.com/office/drawing/2014/main" id="{B21F2F2F-44A6-294C-A795-2B9520DD6498}"/>
              </a:ext>
            </a:extLst>
          </p:cNvPr>
          <p:cNvSpPr/>
          <p:nvPr/>
        </p:nvSpPr>
        <p:spPr>
          <a:xfrm>
            <a:off x="7289316" y="941490"/>
            <a:ext cx="4205998" cy="3847207"/>
          </a:xfrm>
          <a:prstGeom prst="rect">
            <a:avLst/>
          </a:prstGeom>
        </p:spPr>
        <p:txBody>
          <a:bodyPr wrap="square" anchor="t">
            <a:spAutoFit/>
          </a:bodyPr>
          <a:lstStyle/>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44+ Science projects</a:t>
            </a:r>
          </a:p>
          <a:p>
            <a:pPr lvl="1"/>
            <a:r>
              <a:rPr lang="en-US" altLang="en-US" sz="1400">
                <a:latin typeface="Century Gothic"/>
                <a:ea typeface="Helvetica Neue" panose="02000503000000020004" pitchFamily="2" charset="0"/>
                <a:cs typeface="Helvetica Neue" panose="02000503000000020004" pitchFamily="2" charset="0"/>
              </a:rPr>
              <a:t>⚬ MISR ⚬ MOPITT ⚬ MAIA </a:t>
            </a:r>
            <a:r>
              <a:rPr lang="en-US" altLang="en-US" sz="1400" b="1">
                <a:latin typeface="Century Gothic"/>
                <a:ea typeface="Helvetica Neue" panose="02000503000000020004" pitchFamily="2" charset="0"/>
                <a:cs typeface="Helvetica Neue" panose="02000503000000020004" pitchFamily="2" charset="0"/>
              </a:rPr>
              <a:t>⚬ TEMPO </a:t>
            </a:r>
            <a:r>
              <a:rPr lang="en-US" altLang="en-US" sz="1400">
                <a:latin typeface="Century Gothic"/>
                <a:ea typeface="Helvetica Neue" panose="02000503000000020004" pitchFamily="2" charset="0"/>
                <a:cs typeface="Helvetica Neue" panose="02000503000000020004" pitchFamily="2" charset="0"/>
              </a:rPr>
              <a:t>⚬ CERES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CALIPSO ⚬ SAGE ⚬ PREFIRE ⚬ CLARREO-PF ⚬ LIBERA</a:t>
            </a:r>
            <a:endParaRPr lang="en-US" altLang="en-US" sz="140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endParaRP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a:latin typeface="Century Gothic" panose="020B0502020202020204" pitchFamily="34" charset="0"/>
                <a:ea typeface="Helvetica Neue" panose="02000503000000020004" pitchFamily="2" charset="0"/>
                <a:cs typeface="Helvetica Neue" panose="02000503000000020004" pitchFamily="2" charset="0"/>
                <a:sym typeface="Wingdings" pitchFamily="2" charset="2"/>
              </a:rPr>
              <a:t>Airborne field campaigns </a:t>
            </a:r>
            <a:r>
              <a:rPr lang="en-US" altLang="en-US" sz="1400">
                <a:latin typeface="Century Gothic"/>
                <a:ea typeface="Helvetica Neue" panose="02000503000000020004" pitchFamily="2" charset="0"/>
                <a:cs typeface="Helvetica Neue" panose="02000503000000020004" pitchFamily="2" charset="0"/>
                <a:sym typeface="Wingdings" pitchFamily="2" charset="2"/>
              </a:rPr>
              <a:t>(KORUS AQ, DISCOVER AQ, FIREX AQ, </a:t>
            </a:r>
            <a:r>
              <a:rPr lang="en-US" altLang="en-US" sz="1400" b="1">
                <a:latin typeface="Century Gothic"/>
                <a:ea typeface="Helvetica Neue" panose="02000503000000020004" pitchFamily="2" charset="0"/>
                <a:cs typeface="Helvetica Neue" panose="02000503000000020004" pitchFamily="2" charset="0"/>
                <a:sym typeface="Wingdings" pitchFamily="2" charset="2"/>
              </a:rPr>
              <a:t>TOLNET</a:t>
            </a:r>
            <a:r>
              <a:rPr lang="en-US" altLang="en-US" sz="1400">
                <a:latin typeface="Century Gothic"/>
                <a:ea typeface="Helvetica Neue" panose="02000503000000020004" pitchFamily="2" charset="0"/>
                <a:cs typeface="Helvetica Neue" panose="02000503000000020004" pitchFamily="2" charset="0"/>
                <a:sym typeface="Wingdings" pitchFamily="2" charset="2"/>
              </a:rPr>
              <a:t>)</a:t>
            </a:r>
            <a:endParaRPr lang="en-US" altLang="en-US">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1100+ </a:t>
            </a:r>
            <a:r>
              <a:rPr lang="en-US" altLang="en-US" sz="1400">
                <a:latin typeface="Century Gothic" panose="020B0502020202020204" pitchFamily="34" charset="0"/>
                <a:ea typeface="Helvetica Neue" panose="02000503000000020004" pitchFamily="2" charset="0"/>
                <a:cs typeface="Helvetica Neue" panose="02000503000000020004" pitchFamily="2" charset="0"/>
              </a:rPr>
              <a:t>unique science products</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usage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2,061 Terabytes ⚬ 160,000 users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158 countries </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archive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5.8 Petabytes ⚬ 141 million files (4,400 TB) on high-speed disks</a:t>
            </a:r>
          </a:p>
          <a:p>
            <a:pPr marL="285750" indent="-285750">
              <a:buFont typeface="Wingdings" pitchFamily="2" charset="2"/>
              <a:buChar char="ü"/>
            </a:pPr>
            <a:r>
              <a:rPr lang="en-US" altLang="en-US">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Data in cloud (ongoing)</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Data and services in the cloud </a:t>
            </a:r>
          </a:p>
          <a:p>
            <a:pPr lvl="1"/>
            <a:r>
              <a:rPr lang="en-US" altLang="en-US" sz="1400">
                <a:latin typeface="Century Gothic" panose="020B0502020202020204" pitchFamily="34" charset="0"/>
                <a:ea typeface="Helvetica Neue" panose="02000503000000020004" pitchFamily="2" charset="0"/>
                <a:cs typeface="Helvetica Neue" panose="02000503000000020004" pitchFamily="2" charset="0"/>
              </a:rPr>
              <a:t>⚬ Scalable infrastructure</a:t>
            </a:r>
            <a:endParaRPr lang="en-US" sz="140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86" name="Rectangle 85">
            <a:extLst>
              <a:ext uri="{FF2B5EF4-FFF2-40B4-BE49-F238E27FC236}">
                <a16:creationId xmlns:a16="http://schemas.microsoft.com/office/drawing/2014/main" id="{2E4B4E91-434D-994F-BA82-3FE14A034D81}"/>
              </a:ext>
            </a:extLst>
          </p:cNvPr>
          <p:cNvSpPr/>
          <p:nvPr/>
        </p:nvSpPr>
        <p:spPr>
          <a:xfrm>
            <a:off x="7323825" y="672253"/>
            <a:ext cx="2111475"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at a glance</a:t>
            </a:r>
            <a:endParaRPr lang="en-US" b="1">
              <a:solidFill>
                <a:schemeClr val="accent2"/>
              </a:solidFill>
            </a:endParaRPr>
          </a:p>
        </p:txBody>
      </p:sp>
      <p:grpSp>
        <p:nvGrpSpPr>
          <p:cNvPr id="15" name="Group 14">
            <a:extLst>
              <a:ext uri="{FF2B5EF4-FFF2-40B4-BE49-F238E27FC236}">
                <a16:creationId xmlns:a16="http://schemas.microsoft.com/office/drawing/2014/main" id="{59B65ADB-2B6F-5549-B201-EA04072B26CE}"/>
              </a:ext>
            </a:extLst>
          </p:cNvPr>
          <p:cNvGrpSpPr/>
          <p:nvPr/>
        </p:nvGrpSpPr>
        <p:grpSpPr>
          <a:xfrm>
            <a:off x="1184040" y="4753461"/>
            <a:ext cx="9906329" cy="1847889"/>
            <a:chOff x="273050" y="5092754"/>
            <a:chExt cx="8432539" cy="1847889"/>
          </a:xfrm>
        </p:grpSpPr>
        <p:sp>
          <p:nvSpPr>
            <p:cNvPr id="16"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Ingest </a:t>
              </a:r>
              <a:r>
                <a:rPr lang="en-US" altLang="en-US" sz="1400">
                  <a:ea typeface="Helvetica Neue" panose="02000503000000020004" pitchFamily="2" charset="0"/>
                  <a:cs typeface="Calibri" panose="020F0502020204030204" pitchFamily="34" charset="0"/>
                </a:rPr>
                <a:t>receive data from data provider </a:t>
              </a:r>
              <a:endParaRPr lang="en-US" altLang="en-US" sz="1400" i="1">
                <a:solidFill>
                  <a:srgbClr val="0070C0"/>
                </a:solidFill>
                <a:ea typeface="Helvetica Neue" panose="02000503000000020004" pitchFamily="2" charset="0"/>
                <a:cs typeface="Calibri" panose="020F0502020204030204" pitchFamily="34" charset="0"/>
              </a:endParaRPr>
            </a:p>
            <a:p>
              <a:pPr eaLnBrk="1" hangingPunct="1">
                <a:spcBef>
                  <a:spcPct val="0"/>
                </a:spcBef>
                <a:buFontTx/>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Archive</a:t>
              </a:r>
              <a:r>
                <a:rPr lang="en-US" altLang="en-US" sz="180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preservation &amp; provenance</a:t>
              </a:r>
            </a:p>
            <a:p>
              <a:pPr eaLnBrk="1" hangingPunct="1">
                <a:spcBef>
                  <a:spcPct val="0"/>
                </a:spcBef>
                <a:buFontTx/>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Distribute</a:t>
              </a:r>
              <a:r>
                <a:rPr lang="en-US" altLang="en-US" sz="180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tools and services </a:t>
              </a:r>
            </a:p>
            <a:p>
              <a:pPr eaLnBrk="1" hangingPunct="1">
                <a:spcBef>
                  <a:spcPct val="0"/>
                </a:spcBef>
                <a:buFontTx/>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spcBef>
                  <a:spcPct val="0"/>
                </a:spcBef>
                <a:buFontTx/>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Process</a:t>
              </a:r>
              <a:r>
                <a:rPr lang="en-US" altLang="en-US" sz="1800">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a:latin typeface="+mn-lt"/>
                  <a:ea typeface="Helvetica Neue" panose="02000503000000020004" pitchFamily="2" charset="0"/>
                  <a:cs typeface="Helvetica Neue" panose="02000503000000020004" pitchFamily="2" charset="0"/>
                </a:rPr>
                <a:t>create higher level products</a:t>
              </a:r>
            </a:p>
            <a:p>
              <a:pPr>
                <a:spcBef>
                  <a:spcPct val="0"/>
                </a:spcBef>
                <a:buNone/>
              </a:pPr>
              <a:r>
                <a:rPr lang="en-US" altLang="en-US" sz="180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Outreach &amp; Support </a:t>
              </a:r>
              <a:r>
                <a:rPr lang="en-US" altLang="en-US" sz="1400">
                  <a:latin typeface="+mn-lt"/>
                  <a:ea typeface="Helvetica Neue" panose="02000503000000020004" pitchFamily="2" charset="0"/>
                  <a:cs typeface="Helvetica Neue" panose="02000503000000020004" pitchFamily="2" charset="0"/>
                </a:rPr>
                <a:t>research community</a:t>
              </a:r>
            </a:p>
            <a:p>
              <a:pPr>
                <a:spcBef>
                  <a:spcPct val="0"/>
                </a:spcBef>
                <a:buNone/>
              </a:pPr>
              <a:endParaRPr lang="en-US" altLang="en-US" sz="18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Rectangle 16">
              <a:extLst>
                <a:ext uri="{FF2B5EF4-FFF2-40B4-BE49-F238E27FC236}">
                  <a16:creationId xmlns:a16="http://schemas.microsoft.com/office/drawing/2014/main" id="{AD3E0637-8D97-464B-9295-E22BCA6C3B77}"/>
                </a:ext>
              </a:extLst>
            </p:cNvPr>
            <p:cNvSpPr/>
            <p:nvPr/>
          </p:nvSpPr>
          <p:spPr>
            <a:xfrm>
              <a:off x="273050" y="5092754"/>
              <a:ext cx="3183885" cy="369332"/>
            </a:xfrm>
            <a:prstGeom prst="rect">
              <a:avLst/>
            </a:prstGeom>
          </p:spPr>
          <p:txBody>
            <a:bodyPr wrap="none">
              <a:spAutoFit/>
            </a:bodyPr>
            <a:lstStyle/>
            <a:p>
              <a:r>
                <a:rPr lang="en-US" altLang="en-US"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Primary Functions of ASDC</a:t>
              </a:r>
              <a:endParaRPr lang="en-US" b="1">
                <a:solidFill>
                  <a:schemeClr val="accent2"/>
                </a:solidFill>
              </a:endParaRPr>
            </a:p>
          </p:txBody>
        </p:sp>
      </p:grpSp>
      <p:cxnSp>
        <p:nvCxnSpPr>
          <p:cNvPr id="18" name="Straight Connector 17">
            <a:extLst>
              <a:ext uri="{FF2B5EF4-FFF2-40B4-BE49-F238E27FC236}">
                <a16:creationId xmlns:a16="http://schemas.microsoft.com/office/drawing/2014/main" id="{CEDE7CA3-1B62-7C40-A16A-28DED4F80517}"/>
              </a:ext>
            </a:extLst>
          </p:cNvPr>
          <p:cNvCxnSpPr/>
          <p:nvPr/>
        </p:nvCxnSpPr>
        <p:spPr>
          <a:xfrm>
            <a:off x="1244093" y="4742332"/>
            <a:ext cx="9990186" cy="0"/>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224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E667-77BF-45B8-A1B8-6A1283D9D3FF}"/>
              </a:ext>
            </a:extLst>
          </p:cNvPr>
          <p:cNvSpPr>
            <a:spLocks noGrp="1"/>
          </p:cNvSpPr>
          <p:nvPr>
            <p:ph type="title"/>
          </p:nvPr>
        </p:nvSpPr>
        <p:spPr>
          <a:xfrm>
            <a:off x="897119" y="333878"/>
            <a:ext cx="10393680" cy="646331"/>
          </a:xfrm>
        </p:spPr>
        <p:txBody>
          <a:bodyPr/>
          <a:lstStyle/>
          <a:p>
            <a:r>
              <a:rPr lang="en-US">
                <a:solidFill>
                  <a:schemeClr val="tx2"/>
                </a:solidFill>
              </a:rPr>
              <a:t>Services at the ASDC</a:t>
            </a:r>
          </a:p>
        </p:txBody>
      </p:sp>
      <p:sp>
        <p:nvSpPr>
          <p:cNvPr id="3" name="Content Placeholder 2">
            <a:extLst>
              <a:ext uri="{FF2B5EF4-FFF2-40B4-BE49-F238E27FC236}">
                <a16:creationId xmlns:a16="http://schemas.microsoft.com/office/drawing/2014/main" id="{AF395058-D599-467E-B51B-3FAE44DF4F0A}"/>
              </a:ext>
            </a:extLst>
          </p:cNvPr>
          <p:cNvSpPr>
            <a:spLocks noGrp="1"/>
          </p:cNvSpPr>
          <p:nvPr>
            <p:ph idx="1"/>
          </p:nvPr>
        </p:nvSpPr>
        <p:spPr>
          <a:xfrm>
            <a:off x="897119" y="980209"/>
            <a:ext cx="5410200" cy="4932119"/>
          </a:xfrm>
        </p:spPr>
        <p:txBody>
          <a:bodyPr/>
          <a:lstStyle/>
          <a:p>
            <a:r>
              <a:rPr lang="en-US" b="1">
                <a:solidFill>
                  <a:schemeClr val="tx2"/>
                </a:solidFill>
              </a:rPr>
              <a:t>PRE-LAUNCH</a:t>
            </a:r>
          </a:p>
          <a:p>
            <a:pPr marL="285750" indent="-285750">
              <a:buFont typeface="Courier New" panose="02070309020205020404" pitchFamily="49" charset="0"/>
              <a:buChar char="o"/>
            </a:pPr>
            <a:r>
              <a:rPr lang="en-US">
                <a:solidFill>
                  <a:schemeClr val="tx2"/>
                </a:solidFill>
              </a:rPr>
              <a:t>Preparation for Ingest</a:t>
            </a:r>
          </a:p>
          <a:p>
            <a:pPr marL="742950" lvl="1" indent="-285750">
              <a:buFont typeface="Courier New" panose="02070309020205020404" pitchFamily="49" charset="0"/>
              <a:buChar char="o"/>
            </a:pPr>
            <a:r>
              <a:rPr lang="en-US">
                <a:solidFill>
                  <a:schemeClr val="tx2"/>
                </a:solidFill>
              </a:rPr>
              <a:t>Accurate metadata for discovery</a:t>
            </a:r>
          </a:p>
          <a:p>
            <a:pPr marL="742950" lvl="1" indent="-285750">
              <a:buFont typeface="Courier New" panose="02070309020205020404" pitchFamily="49" charset="0"/>
              <a:buChar char="o"/>
            </a:pPr>
            <a:r>
              <a:rPr lang="en-US">
                <a:solidFill>
                  <a:schemeClr val="tx2"/>
                </a:solidFill>
              </a:rPr>
              <a:t>Well formatted data for maximum interoperability</a:t>
            </a:r>
          </a:p>
          <a:p>
            <a:pPr marL="742950" lvl="1" indent="-285750">
              <a:buFont typeface="Courier New" panose="02070309020205020404" pitchFamily="49" charset="0"/>
              <a:buChar char="o"/>
            </a:pPr>
            <a:r>
              <a:rPr lang="en-US">
                <a:solidFill>
                  <a:schemeClr val="tx2"/>
                </a:solidFill>
              </a:rPr>
              <a:t>Digital Object Identifiers for each product</a:t>
            </a:r>
          </a:p>
          <a:p>
            <a:pPr marL="285750" indent="-285750">
              <a:buFont typeface="Courier New" panose="02070309020205020404" pitchFamily="49" charset="0"/>
              <a:buChar char="o"/>
            </a:pPr>
            <a:r>
              <a:rPr lang="en-US">
                <a:solidFill>
                  <a:schemeClr val="tx2"/>
                </a:solidFill>
              </a:rPr>
              <a:t>Support Data Flow Testing Prior to Launch</a:t>
            </a:r>
          </a:p>
          <a:p>
            <a:pPr marL="742950" lvl="1" indent="-285750">
              <a:buFont typeface="Courier New" panose="02070309020205020404" pitchFamily="49" charset="0"/>
              <a:buChar char="o"/>
            </a:pPr>
            <a:r>
              <a:rPr lang="en-US">
                <a:solidFill>
                  <a:schemeClr val="tx2"/>
                </a:solidFill>
              </a:rPr>
              <a:t>Interface confidence tests</a:t>
            </a:r>
          </a:p>
          <a:p>
            <a:pPr marL="742950" lvl="1" indent="-285750">
              <a:buFont typeface="Courier New" panose="02070309020205020404" pitchFamily="49" charset="0"/>
              <a:buChar char="o"/>
            </a:pPr>
            <a:r>
              <a:rPr lang="en-US">
                <a:solidFill>
                  <a:schemeClr val="tx2"/>
                </a:solidFill>
              </a:rPr>
              <a:t>End-to-end ground system testing with instrument or synthetic data</a:t>
            </a:r>
          </a:p>
          <a:p>
            <a:pPr marL="285750" indent="-285750">
              <a:buFont typeface="Courier New" panose="02070309020205020404" pitchFamily="49" charset="0"/>
              <a:buChar char="o"/>
            </a:pPr>
            <a:r>
              <a:rPr lang="en-US">
                <a:solidFill>
                  <a:schemeClr val="tx2"/>
                </a:solidFill>
              </a:rPr>
              <a:t>Discuss Service Options</a:t>
            </a:r>
          </a:p>
          <a:p>
            <a:pPr marL="742950" lvl="1" indent="-285750">
              <a:buFont typeface="Courier New" panose="02070309020205020404" pitchFamily="49" charset="0"/>
              <a:buChar char="o"/>
            </a:pPr>
            <a:r>
              <a:rPr lang="en-US">
                <a:solidFill>
                  <a:schemeClr val="tx2"/>
                </a:solidFill>
              </a:rPr>
              <a:t>Customer/Product affinities and technical capacity</a:t>
            </a:r>
          </a:p>
          <a:p>
            <a:pPr marL="742950" lvl="1" indent="-285750">
              <a:buFont typeface="Courier New" panose="02070309020205020404" pitchFamily="49" charset="0"/>
              <a:buChar char="o"/>
            </a:pPr>
            <a:r>
              <a:rPr lang="en-US">
                <a:solidFill>
                  <a:schemeClr val="tx2"/>
                </a:solidFill>
              </a:rPr>
              <a:t>Data Delivery Cadence</a:t>
            </a:r>
          </a:p>
          <a:p>
            <a:endParaRPr lang="en-US">
              <a:solidFill>
                <a:schemeClr val="tx2"/>
              </a:solidFill>
            </a:endParaRPr>
          </a:p>
        </p:txBody>
      </p:sp>
      <p:sp>
        <p:nvSpPr>
          <p:cNvPr id="4" name="Footer Placeholder 3">
            <a:extLst>
              <a:ext uri="{FF2B5EF4-FFF2-40B4-BE49-F238E27FC236}">
                <a16:creationId xmlns:a16="http://schemas.microsoft.com/office/drawing/2014/main" id="{A6E1E424-80F2-4706-87FE-3893F3CE0553}"/>
              </a:ext>
            </a:extLst>
          </p:cNvPr>
          <p:cNvSpPr>
            <a:spLocks noGrp="1"/>
          </p:cNvSpPr>
          <p:nvPr>
            <p:ph type="ftr" sz="quarter" idx="11"/>
          </p:nvPr>
        </p:nvSpPr>
        <p:spPr/>
        <p:txBody>
          <a:bodyPr/>
          <a:lstStyle/>
          <a:p>
            <a:r>
              <a:rPr lang="en-US"/>
              <a:t>The Science Directorate at NASA's Langley Research Center</a:t>
            </a:r>
          </a:p>
        </p:txBody>
      </p:sp>
      <p:sp>
        <p:nvSpPr>
          <p:cNvPr id="5" name="Slide Number Placeholder 4">
            <a:extLst>
              <a:ext uri="{FF2B5EF4-FFF2-40B4-BE49-F238E27FC236}">
                <a16:creationId xmlns:a16="http://schemas.microsoft.com/office/drawing/2014/main" id="{5DE16EA0-775C-4126-8099-E0B0F793C055}"/>
              </a:ext>
            </a:extLst>
          </p:cNvPr>
          <p:cNvSpPr>
            <a:spLocks noGrp="1"/>
          </p:cNvSpPr>
          <p:nvPr>
            <p:ph type="sldNum" sz="quarter" idx="12"/>
          </p:nvPr>
        </p:nvSpPr>
        <p:spPr/>
        <p:txBody>
          <a:bodyPr/>
          <a:lstStyle/>
          <a:p>
            <a:fld id="{2E8C51FE-49D9-314D-9957-ABBF7DDE8782}" type="slidenum">
              <a:rPr lang="en-US" smtClean="0"/>
              <a:pPr/>
              <a:t>6</a:t>
            </a:fld>
            <a:endParaRPr lang="en-US"/>
          </a:p>
        </p:txBody>
      </p:sp>
      <p:sp>
        <p:nvSpPr>
          <p:cNvPr id="8" name="Content Placeholder 2">
            <a:extLst>
              <a:ext uri="{FF2B5EF4-FFF2-40B4-BE49-F238E27FC236}">
                <a16:creationId xmlns:a16="http://schemas.microsoft.com/office/drawing/2014/main" id="{6F7D105D-BA59-44E5-BA7C-E0722C54A2CD}"/>
              </a:ext>
            </a:extLst>
          </p:cNvPr>
          <p:cNvSpPr txBox="1">
            <a:spLocks/>
          </p:cNvSpPr>
          <p:nvPr/>
        </p:nvSpPr>
        <p:spPr>
          <a:xfrm>
            <a:off x="6136833" y="980209"/>
            <a:ext cx="5410200" cy="5744137"/>
          </a:xfrm>
          <a:prstGeom prst="rect">
            <a:avLst/>
          </a:prstGeom>
        </p:spPr>
        <p:txBody>
          <a:bodyPr vert="horz"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tx2"/>
                </a:solidFill>
              </a:rPr>
              <a:t>ACTIVE OPERATIONS</a:t>
            </a:r>
          </a:p>
          <a:p>
            <a:pPr marL="285750" indent="-285750">
              <a:buFont typeface="Courier New" panose="02070309020205020404" pitchFamily="49" charset="0"/>
              <a:buChar char="o"/>
            </a:pPr>
            <a:r>
              <a:rPr lang="en-US">
                <a:solidFill>
                  <a:schemeClr val="tx2"/>
                </a:solidFill>
              </a:rPr>
              <a:t>Standard curation of archived data</a:t>
            </a:r>
          </a:p>
          <a:p>
            <a:pPr marL="742950" lvl="1" indent="-285750">
              <a:buFont typeface="Courier New" panose="02070309020205020404" pitchFamily="49" charset="0"/>
              <a:buChar char="o"/>
            </a:pPr>
            <a:r>
              <a:rPr lang="en-US">
                <a:solidFill>
                  <a:schemeClr val="tx2"/>
                </a:solidFill>
              </a:rPr>
              <a:t>Provenance and integrity</a:t>
            </a:r>
          </a:p>
          <a:p>
            <a:pPr marL="742950" lvl="1" indent="-285750">
              <a:buFont typeface="Courier New" panose="02070309020205020404" pitchFamily="49" charset="0"/>
              <a:buChar char="o"/>
            </a:pPr>
            <a:r>
              <a:rPr lang="en-US">
                <a:solidFill>
                  <a:schemeClr val="tx2"/>
                </a:solidFill>
              </a:rPr>
              <a:t>Up to date documentation</a:t>
            </a:r>
          </a:p>
          <a:p>
            <a:pPr marL="742950" lvl="1" indent="-285750">
              <a:buFont typeface="Courier New" panose="02070309020205020404" pitchFamily="49" charset="0"/>
              <a:buChar char="o"/>
            </a:pPr>
            <a:r>
              <a:rPr lang="en-US">
                <a:solidFill>
                  <a:schemeClr val="tx2"/>
                </a:solidFill>
              </a:rPr>
              <a:t>Disaster Recovery</a:t>
            </a:r>
          </a:p>
          <a:p>
            <a:pPr marL="285750" indent="-285750">
              <a:buFont typeface="Courier New" panose="02070309020205020404" pitchFamily="49" charset="0"/>
              <a:buChar char="o"/>
            </a:pPr>
            <a:r>
              <a:rPr lang="en-US">
                <a:solidFill>
                  <a:schemeClr val="tx2"/>
                </a:solidFill>
              </a:rPr>
              <a:t>User Services staff to assist customers</a:t>
            </a:r>
          </a:p>
          <a:p>
            <a:pPr marL="742950" lvl="1" indent="-285750">
              <a:buFont typeface="Courier New" panose="02070309020205020404" pitchFamily="49" charset="0"/>
              <a:buChar char="o"/>
            </a:pPr>
            <a:r>
              <a:rPr lang="en-US">
                <a:solidFill>
                  <a:schemeClr val="tx2"/>
                </a:solidFill>
              </a:rPr>
              <a:t>Maintain FAQs, examples of scripts</a:t>
            </a:r>
          </a:p>
          <a:p>
            <a:pPr marL="742950" lvl="1" indent="-285750">
              <a:buFont typeface="Courier New" panose="02070309020205020404" pitchFamily="49" charset="0"/>
              <a:buChar char="o"/>
            </a:pPr>
            <a:r>
              <a:rPr lang="en-US">
                <a:solidFill>
                  <a:schemeClr val="tx2"/>
                </a:solidFill>
              </a:rPr>
              <a:t>Perform reach back to science team when necessary</a:t>
            </a:r>
          </a:p>
          <a:p>
            <a:pPr marL="742950" lvl="1" indent="-285750">
              <a:buFont typeface="Courier New" panose="02070309020205020404" pitchFamily="49" charset="0"/>
              <a:buChar char="o"/>
            </a:pPr>
            <a:r>
              <a:rPr lang="en-US">
                <a:solidFill>
                  <a:schemeClr val="tx2"/>
                </a:solidFill>
              </a:rPr>
              <a:t>Disseminate announcements to user community</a:t>
            </a:r>
          </a:p>
          <a:p>
            <a:pPr marL="742950" lvl="1" indent="-285750">
              <a:buFont typeface="Courier New" panose="02070309020205020404" pitchFamily="49" charset="0"/>
              <a:buChar char="o"/>
            </a:pPr>
            <a:r>
              <a:rPr lang="en-US">
                <a:solidFill>
                  <a:schemeClr val="tx2"/>
                </a:solidFill>
              </a:rPr>
              <a:t>Use customer feedback from annual third-party ACSI survey, contacts, and ASDC User Working Group to determine changes in services</a:t>
            </a:r>
          </a:p>
          <a:p>
            <a:pPr marL="285750" indent="-285750">
              <a:buFont typeface="Courier New" panose="02070309020205020404" pitchFamily="49" charset="0"/>
              <a:buChar char="o"/>
            </a:pPr>
            <a:r>
              <a:rPr lang="en-US" err="1">
                <a:solidFill>
                  <a:schemeClr val="tx2"/>
                </a:solidFill>
              </a:rPr>
              <a:t>Subsetting</a:t>
            </a:r>
            <a:r>
              <a:rPr lang="en-US">
                <a:solidFill>
                  <a:schemeClr val="tx2"/>
                </a:solidFill>
              </a:rPr>
              <a:t> and ArcGIS capabilities</a:t>
            </a:r>
          </a:p>
          <a:p>
            <a:pPr marL="742950" lvl="1" indent="-285750">
              <a:buFont typeface="Courier New" panose="02070309020205020404" pitchFamily="49" charset="0"/>
              <a:buChar char="o"/>
            </a:pPr>
            <a:r>
              <a:rPr lang="en-US">
                <a:solidFill>
                  <a:schemeClr val="tx2"/>
                </a:solidFill>
              </a:rPr>
              <a:t>Temporal, spatial and variable slices</a:t>
            </a:r>
          </a:p>
          <a:p>
            <a:endParaRPr lang="en-US">
              <a:solidFill>
                <a:schemeClr val="tx2"/>
              </a:solidFill>
            </a:endParaRPr>
          </a:p>
        </p:txBody>
      </p:sp>
    </p:spTree>
    <p:extLst>
      <p:ext uri="{BB962C8B-B14F-4D97-AF65-F5344CB8AC3E}">
        <p14:creationId xmlns:p14="http://schemas.microsoft.com/office/powerpoint/2010/main" val="377795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7</a:t>
            </a:fld>
            <a:endParaRPr lang="en-US"/>
          </a:p>
        </p:txBody>
      </p:sp>
      <p:sp>
        <p:nvSpPr>
          <p:cNvPr id="6" name="Rectangle 5">
            <a:extLst>
              <a:ext uri="{FF2B5EF4-FFF2-40B4-BE49-F238E27FC236}">
                <a16:creationId xmlns:a16="http://schemas.microsoft.com/office/drawing/2014/main" id="{B21F2F2F-44A6-294C-A795-2B9520DD6498}"/>
              </a:ext>
            </a:extLst>
          </p:cNvPr>
          <p:cNvSpPr/>
          <p:nvPr/>
        </p:nvSpPr>
        <p:spPr>
          <a:xfrm>
            <a:off x="612684" y="1010651"/>
            <a:ext cx="5764587" cy="3477875"/>
          </a:xfrm>
          <a:prstGeom prst="rect">
            <a:avLst/>
          </a:prstGeom>
        </p:spPr>
        <p:txBody>
          <a:bodyPr wrap="square" lIns="91440" tIns="45720" rIns="91440" bIns="45720" anchor="t">
            <a:spAutoFit/>
          </a:bodyPr>
          <a:lstStyle/>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xmlns="" val="tx"/>
                    </a:ext>
                  </a:extLst>
                </a:hlinkClick>
              </a:rPr>
              <a:t>NASA Earthdata Search</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ea typeface="Helvetica Neue" panose="02000503000000020004" pitchFamily="2" charset="0"/>
                <a:cs typeface="Helvetica Neue" panose="02000503000000020004" pitchFamily="2" charset="0"/>
              </a:rPr>
              <a:t>⚬ m</a:t>
            </a:r>
            <a:r>
              <a:rPr lang="en-US" altLang="en-US" sz="1400">
                <a:latin typeface="Century Gothic"/>
                <a:ea typeface="Helvetica Neue" panose="02000503000000020004" pitchFamily="2" charset="0"/>
                <a:cs typeface="Helvetica Neue" panose="02000503000000020004" pitchFamily="2" charset="0"/>
              </a:rPr>
              <a:t>etadata </a:t>
            </a:r>
            <a:r>
              <a:rPr lang="en-US" sz="1400">
                <a:latin typeface="Century Gothic"/>
                <a:ea typeface="Helvetica Neue" panose="02000503000000020004" pitchFamily="2" charset="0"/>
                <a:cs typeface="Helvetica Neue" panose="02000503000000020004" pitchFamily="2" charset="0"/>
              </a:rPr>
              <a:t>⚬ browse</a:t>
            </a:r>
            <a:r>
              <a:rPr lang="en-US" sz="1400">
                <a:latin typeface="Century Gothic"/>
              </a:rPr>
              <a:t> ⚬ download</a:t>
            </a:r>
            <a:br>
              <a:rPr lang="en-US" sz="1400">
                <a:latin typeface="Century Gothic"/>
              </a:rPr>
            </a:br>
            <a:r>
              <a:rPr lang="en-US" sz="1400">
                <a:latin typeface="Century Gothic"/>
              </a:rPr>
              <a:t>⚬ customize ⚬ HTTPS and AWS S3 direct data access </a:t>
            </a:r>
            <a:endParaRPr lang="en-US">
              <a:cs typeface="Calibri" panose="020F0502020204030204"/>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xmlns="" val="tx"/>
                    </a:ext>
                  </a:extLst>
                </a:hlinkClick>
              </a:rPr>
              <a:t>NASA Earthdata WorldView</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ea typeface="Helvetica Neue" panose="02000503000000020004" pitchFamily="2" charset="0"/>
                <a:cs typeface="Helvetica Neue" panose="02000503000000020004" pitchFamily="2" charset="0"/>
              </a:rPr>
              <a:t>⚬ visualize ⚬ </a:t>
            </a:r>
            <a:r>
              <a:rPr lang="en-US" altLang="en-US" sz="1400">
                <a:latin typeface="Century Gothic"/>
                <a:ea typeface="Helvetica Neue" panose="02000503000000020004" pitchFamily="2" charset="0"/>
                <a:cs typeface="Helvetica Neue" panose="02000503000000020004" pitchFamily="2" charset="0"/>
              </a:rPr>
              <a:t>GIBS API</a:t>
            </a:r>
            <a:endParaRPr lang="en-US">
              <a:latin typeface="Century Gothic"/>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xmlns="" val="tx"/>
                    </a:ext>
                  </a:extLst>
                </a:hlinkClick>
              </a:rPr>
              <a:t>NASA Earthdata Harmony</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rPr>
              <a:t>⚬ transform ⚬ subset ⚬ reformat</a:t>
            </a:r>
          </a:p>
          <a:p>
            <a:pPr marL="285750" indent="-285750">
              <a:buFont typeface="Wingdings" pitchFamily="2" charset="2"/>
              <a:buChar char="ü"/>
            </a:pPr>
            <a:r>
              <a:rPr lang="en-US">
                <a:solidFill>
                  <a:schemeClr val="accent1">
                    <a:lumMod val="75000"/>
                  </a:schemeClr>
                </a:solidFill>
                <a:latin typeface="Helvetica Neue"/>
                <a:hlinkClick r:id="rId6">
                  <a:extLst>
                    <a:ext uri="{A12FA001-AC4F-418D-AE19-62706E023703}">
                      <ahyp:hlinkClr xmlns:ahyp="http://schemas.microsoft.com/office/drawing/2018/hyperlinkcolor" xmlns="" val="tx"/>
                    </a:ext>
                  </a:extLst>
                </a:hlinkClick>
              </a:rPr>
              <a:t>NASA Earthdata GIS</a:t>
            </a:r>
            <a:endParaRPr lang="en-US">
              <a:solidFill>
                <a:schemeClr val="accent1">
                  <a:lumMod val="75000"/>
                </a:schemeClr>
              </a:solidFill>
              <a:latin typeface="Helvetica Neue"/>
            </a:endParaRPr>
          </a:p>
          <a:p>
            <a:pPr lvl="1"/>
            <a:r>
              <a:rPr lang="en-US" sz="1400">
                <a:latin typeface="Century Gothic"/>
              </a:rPr>
              <a:t>⚬ </a:t>
            </a:r>
            <a:r>
              <a:rPr lang="en-US" sz="1400">
                <a:solidFill>
                  <a:srgbClr val="000000"/>
                </a:solidFill>
                <a:latin typeface="Century Gothic"/>
              </a:rPr>
              <a:t>ArcGIS</a:t>
            </a:r>
            <a:r>
              <a:rPr lang="en-US" sz="1400">
                <a:latin typeface="Century Gothic"/>
              </a:rPr>
              <a:t> Image &amp; Feature Service </a:t>
            </a:r>
            <a:br>
              <a:rPr lang="en-US" sz="1400">
                <a:latin typeface="Century Gothic"/>
              </a:rPr>
            </a:br>
            <a:r>
              <a:rPr lang="en-US" sz="1400">
                <a:latin typeface="Century Gothic"/>
              </a:rPr>
              <a:t>⚬ OGC WMS, WFS &amp; WCS</a:t>
            </a:r>
            <a:endParaRPr lang="en-US">
              <a:cs typeface="Calibri" panose="020F0502020204030204"/>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xmlns="" val="tx"/>
                    </a:ext>
                  </a:extLst>
                </a:hlinkClick>
              </a:rPr>
              <a:t>OPeNDAP</a:t>
            </a:r>
            <a:endParaRPr lang="en-US" altLang="en-US" sz="1400">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ea typeface="Helvetica Neue" panose="02000503000000020004" pitchFamily="2" charset="0"/>
                <a:cs typeface="Helvetica Neue" panose="02000503000000020004" pitchFamily="2" charset="0"/>
              </a:rPr>
              <a:t>⚬ </a:t>
            </a:r>
            <a:r>
              <a:rPr lang="en-US" altLang="en-US" sz="1400">
                <a:latin typeface="Century Gothic"/>
                <a:ea typeface="Helvetica Neue" panose="02000503000000020004" pitchFamily="2" charset="0"/>
                <a:cs typeface="Helvetica Neue" panose="02000503000000020004" pitchFamily="2" charset="0"/>
              </a:rPr>
              <a:t>transform ⚬ subset ⚬ reformat</a:t>
            </a:r>
            <a:endParaRPr lang="en-US" altLang="en-US">
              <a:latin typeface="Century Gothic"/>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xmlns="" val="tx"/>
                    </a:ext>
                  </a:extLst>
                </a:hlinkClick>
              </a:rPr>
              <a:t>ASDC Subsetters</a:t>
            </a:r>
            <a:endParaRPr lang="en-US" altLang="en-US">
              <a:solidFill>
                <a:schemeClr val="accent1">
                  <a:lumMod val="75000"/>
                </a:schemeClr>
              </a:solidFill>
              <a:latin typeface="Helvetica Neue"/>
              <a:ea typeface="Helvetica Neue" panose="02000503000000020004" pitchFamily="2" charset="0"/>
              <a:cs typeface="Helvetica Neue" panose="02000503000000020004" pitchFamily="2" charset="0"/>
            </a:endParaRPr>
          </a:p>
          <a:p>
            <a:pPr lvl="1"/>
            <a:r>
              <a:rPr lang="en-US" sz="1400">
                <a:latin typeface="Century Gothic"/>
              </a:rPr>
              <a:t>⚬ subset ⚬ </a:t>
            </a:r>
            <a:r>
              <a:rPr lang="en-US" sz="1400">
                <a:solidFill>
                  <a:srgbClr val="000000"/>
                </a:solidFill>
                <a:latin typeface="Century Gothic"/>
              </a:rPr>
              <a:t>aggregate</a:t>
            </a:r>
            <a:endParaRPr lang="en-US" altLang="en-US" sz="1400">
              <a:latin typeface="Century Gothic"/>
            </a:endParaRPr>
          </a:p>
        </p:txBody>
      </p:sp>
      <p:grpSp>
        <p:nvGrpSpPr>
          <p:cNvPr id="7" name="Group 6">
            <a:extLst>
              <a:ext uri="{FF2B5EF4-FFF2-40B4-BE49-F238E27FC236}">
                <a16:creationId xmlns:a16="http://schemas.microsoft.com/office/drawing/2014/main" id="{59B65ADB-2B6F-5549-B201-EA04072B26CE}"/>
              </a:ext>
            </a:extLst>
          </p:cNvPr>
          <p:cNvGrpSpPr/>
          <p:nvPr/>
        </p:nvGrpSpPr>
        <p:grpSpPr>
          <a:xfrm>
            <a:off x="509676" y="4567029"/>
            <a:ext cx="10708054" cy="1798288"/>
            <a:chOff x="214675" y="5105421"/>
            <a:chExt cx="8490914" cy="1798288"/>
          </a:xfrm>
        </p:grpSpPr>
        <p:sp>
          <p:nvSpPr>
            <p:cNvPr id="8" name="TextBox 18">
              <a:extLst>
                <a:ext uri="{FF2B5EF4-FFF2-40B4-BE49-F238E27FC236}">
                  <a16:creationId xmlns:a16="http://schemas.microsoft.com/office/drawing/2014/main" id="{5E61317D-4DCD-7F4A-9676-3DAD1D76C18D}"/>
                </a:ext>
              </a:extLst>
            </p:cNvPr>
            <p:cNvSpPr txBox="1">
              <a:spLocks noChangeArrowheads="1"/>
            </p:cNvSpPr>
            <p:nvPr/>
          </p:nvSpPr>
          <p:spPr bwMode="auto">
            <a:xfrm>
              <a:off x="273050" y="5463315"/>
              <a:ext cx="8432539" cy="144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buNone/>
              </a:pPr>
              <a:r>
                <a:rPr lang="en-US" altLang="en-US" sz="1800">
                  <a:solidFill>
                    <a:schemeClr val="accent1">
                      <a:lumMod val="75000"/>
                    </a:schemeClr>
                  </a:solidFill>
                  <a:latin typeface="Helvetica Neue"/>
                </a:rPr>
                <a:t>Example scripts</a:t>
              </a:r>
              <a:endParaRPr lang="en-US" sz="1800">
                <a:solidFill>
                  <a:schemeClr val="accent1">
                    <a:lumMod val="75000"/>
                  </a:schemeClr>
                </a:solidFill>
                <a:latin typeface="Helvetica Neue"/>
              </a:endParaRPr>
            </a:p>
            <a:p>
              <a:pPr marL="457200" lvl="1" indent="0">
                <a:buNone/>
              </a:pPr>
              <a:r>
                <a:rPr lang="en-US" altLang="en-US" sz="1400">
                  <a:latin typeface="Century Gothic"/>
                  <a:ea typeface="Helvetica Neue" panose="02000503000000020004" pitchFamily="2" charset="0"/>
                  <a:cs typeface="Helvetica Neue" panose="02000503000000020004" pitchFamily="2" charset="0"/>
                </a:rPr>
                <a:t>⚬ Python/</a:t>
              </a:r>
              <a:r>
                <a:rPr lang="en-US" altLang="en-US" sz="1400" err="1">
                  <a:latin typeface="Century Gothic"/>
                  <a:ea typeface="Helvetica Neue" panose="02000503000000020004" pitchFamily="2" charset="0"/>
                  <a:cs typeface="Helvetica Neue" panose="02000503000000020004" pitchFamily="2" charset="0"/>
                </a:rPr>
                <a:t>Jupyter</a:t>
              </a:r>
              <a:r>
                <a:rPr lang="en-US" altLang="en-US" sz="1400">
                  <a:latin typeface="Century Gothic"/>
                  <a:ea typeface="Helvetica Neue" panose="02000503000000020004" pitchFamily="2" charset="0"/>
                  <a:cs typeface="Helvetica Neue" panose="02000503000000020004" pitchFamily="2" charset="0"/>
                </a:rPr>
                <a:t> Notebook ⚬ R scripts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a:p>
              <a:pPr marL="457200" lvl="1" indent="0">
                <a:buNone/>
              </a:pPr>
              <a:r>
                <a:rPr lang="en-US" altLang="en-US" sz="1400">
                  <a:latin typeface="Century Gothic"/>
                  <a:ea typeface="Helvetica Neue" panose="02000503000000020004" pitchFamily="2" charset="0"/>
                  <a:cs typeface="Helvetica Neue" panose="02000503000000020004" pitchFamily="2" charset="0"/>
                </a:rPr>
                <a:t>⚬ contributed tutorials/scripts </a:t>
              </a:r>
              <a:endPar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endParaRPr>
            </a:p>
            <a:p>
              <a:pPr>
                <a:spcBef>
                  <a:spcPct val="0"/>
                </a:spcBef>
                <a:buNone/>
              </a:pPr>
              <a:r>
                <a:rPr lang="en-US" altLang="en-US" sz="180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a:latin typeface="+mn-lt"/>
                  <a:ea typeface="Helvetica Neue" panose="02000503000000020004" pitchFamily="2" charset="0"/>
                  <a:cs typeface="Helvetica Neue" panose="02000503000000020004" pitchFamily="2" charset="0"/>
                </a:rPr>
                <a:t> </a:t>
              </a:r>
              <a:r>
                <a:rPr lang="en-US" sz="1400">
                  <a:latin typeface="Century Gothic"/>
                  <a:ea typeface="MS PGothic"/>
                  <a:hlinkClick r:id="rId9"/>
                </a:rPr>
                <a:t>https://forum.earthdata.nasa.gov/</a:t>
              </a:r>
              <a:endParaRPr lang="en-US" altLang="en-US" sz="1400">
                <a:latin typeface="Century Gothic"/>
                <a:ea typeface="MS PGothic"/>
                <a:cs typeface="Helvetica Neue" panose="02000503000000020004" pitchFamily="2" charset="0"/>
              </a:endParaRPr>
            </a:p>
            <a:p>
              <a:pPr>
                <a:spcBef>
                  <a:spcPct val="0"/>
                </a:spcBef>
                <a:buNone/>
              </a:pPr>
              <a:r>
                <a:rPr lang="en-US" altLang="en-US" sz="1800">
                  <a:solidFill>
                    <a:schemeClr val="accent1">
                      <a:lumMod val="75000"/>
                    </a:schemeClr>
                  </a:solidFill>
                  <a:latin typeface="Helvetica Neue"/>
                  <a:ea typeface="Helvetica Neue" panose="02000503000000020004" pitchFamily="2" charset="0"/>
                  <a:cs typeface="Helvetica Neue" panose="02000503000000020004" pitchFamily="2" charset="0"/>
                </a:rPr>
                <a:t>ASDC User Support</a:t>
              </a:r>
              <a:r>
                <a:rPr lang="en-US" altLang="en-US" sz="1800">
                  <a:solidFill>
                    <a:srgbClr val="0070C0"/>
                  </a:solidFill>
                  <a:latin typeface="Helvetica Neue"/>
                  <a:ea typeface="Helvetica Neue" panose="02000503000000020004" pitchFamily="2" charset="0"/>
                  <a:cs typeface="Helvetica Neue" panose="02000503000000020004" pitchFamily="2" charset="0"/>
                </a:rPr>
                <a:t> </a:t>
              </a:r>
              <a:r>
                <a:rPr lang="en-US" altLang="en-US" sz="1400">
                  <a:latin typeface="Century Gothic"/>
                  <a:ea typeface="Helvetica Neue" panose="02000503000000020004" pitchFamily="2" charset="0"/>
                  <a:cs typeface="Helvetica Neue" panose="02000503000000020004" pitchFamily="2" charset="0"/>
                  <a:hlinkClick r:id="rId10"/>
                </a:rPr>
                <a:t>support-asdc@earthdata.nasa.gov</a:t>
              </a:r>
              <a:r>
                <a:rPr lang="en-US" altLang="en-US" sz="1400">
                  <a:latin typeface="Century Gothic"/>
                  <a:ea typeface="Helvetica Neue" panose="02000503000000020004" pitchFamily="2" charset="0"/>
                  <a:cs typeface="Helvetica Neue" panose="02000503000000020004" pitchFamily="2" charset="0"/>
                </a:rPr>
                <a:t> </a:t>
              </a:r>
              <a:endParaRPr lang="en-US" altLang="en-US" sz="140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AD3E0637-8D97-464B-9295-E22BCA6C3B77}"/>
                </a:ext>
              </a:extLst>
            </p:cNvPr>
            <p:cNvSpPr/>
            <p:nvPr/>
          </p:nvSpPr>
          <p:spPr>
            <a:xfrm>
              <a:off x="214675" y="5105421"/>
              <a:ext cx="3547882" cy="400110"/>
            </a:xfrm>
            <a:prstGeom prst="rect">
              <a:avLst/>
            </a:prstGeom>
          </p:spPr>
          <p:txBody>
            <a:bodyPr wrap="non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sz="2000" b="1">
                <a:solidFill>
                  <a:schemeClr val="accent2"/>
                </a:solidFill>
              </a:endParaRPr>
            </a:p>
          </p:txBody>
        </p:sp>
      </p:grpSp>
      <p:sp>
        <p:nvSpPr>
          <p:cNvPr id="10" name="Rectangle 9">
            <a:extLst>
              <a:ext uri="{FF2B5EF4-FFF2-40B4-BE49-F238E27FC236}">
                <a16:creationId xmlns:a16="http://schemas.microsoft.com/office/drawing/2014/main" id="{2E4B4E91-434D-994F-BA82-3FE14A034D81}"/>
              </a:ext>
            </a:extLst>
          </p:cNvPr>
          <p:cNvSpPr/>
          <p:nvPr/>
        </p:nvSpPr>
        <p:spPr>
          <a:xfrm>
            <a:off x="612684" y="631674"/>
            <a:ext cx="6245058" cy="400110"/>
          </a:xfrm>
          <a:prstGeom prst="rect">
            <a:avLst/>
          </a:prstGeom>
        </p:spPr>
        <p:txBody>
          <a:bodyPr wrap="square">
            <a:spAutoFit/>
          </a:bodyPr>
          <a:lstStyle/>
          <a:p>
            <a:r>
              <a:rPr lang="en-US" altLang="en-US" sz="2000" b="1">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Distribution: Tools and Services</a:t>
            </a:r>
            <a:endParaRPr lang="en-US" sz="2000" b="1">
              <a:solidFill>
                <a:schemeClr val="accent2"/>
              </a:solidFill>
            </a:endParaRPr>
          </a:p>
        </p:txBody>
      </p:sp>
      <p:cxnSp>
        <p:nvCxnSpPr>
          <p:cNvPr id="11" name="Straight Connector 10">
            <a:extLst>
              <a:ext uri="{FF2B5EF4-FFF2-40B4-BE49-F238E27FC236}">
                <a16:creationId xmlns:a16="http://schemas.microsoft.com/office/drawing/2014/main" id="{CEDE7CA3-1B62-7C40-A16A-28DED4F80517}"/>
              </a:ext>
            </a:extLst>
          </p:cNvPr>
          <p:cNvCxnSpPr/>
          <p:nvPr/>
        </p:nvCxnSpPr>
        <p:spPr>
          <a:xfrm>
            <a:off x="6624097" y="4127828"/>
            <a:ext cx="2024096" cy="0"/>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323A125-7635-1845-AE50-06CD3F96140B}"/>
              </a:ext>
            </a:extLst>
          </p:cNvPr>
          <p:cNvCxnSpPr/>
          <p:nvPr/>
        </p:nvCxnSpPr>
        <p:spPr>
          <a:xfrm>
            <a:off x="659674" y="631838"/>
            <a:ext cx="10724456" cy="0"/>
          </a:xfrm>
          <a:prstGeom prst="line">
            <a:avLst/>
          </a:prstGeom>
          <a:ln w="12700"/>
        </p:spPr>
        <p:style>
          <a:lnRef idx="1">
            <a:schemeClr val="accent6"/>
          </a:lnRef>
          <a:fillRef idx="0">
            <a:schemeClr val="accent6"/>
          </a:fillRef>
          <a:effectRef idx="0">
            <a:schemeClr val="accent6"/>
          </a:effectRef>
          <a:fontRef idx="minor">
            <a:schemeClr val="tx1"/>
          </a:fontRef>
        </p:style>
      </p:cxnSp>
      <p:pic>
        <p:nvPicPr>
          <p:cNvPr id="16" name="Picture 15">
            <a:extLst>
              <a:ext uri="{FF2B5EF4-FFF2-40B4-BE49-F238E27FC236}">
                <a16:creationId xmlns:a16="http://schemas.microsoft.com/office/drawing/2014/main" id="{9FE3DF74-AA35-D04C-BEBC-2834E2F2743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426963" y="3463511"/>
            <a:ext cx="1578445" cy="331145"/>
          </a:xfrm>
          <a:prstGeom prst="rect">
            <a:avLst/>
          </a:prstGeom>
        </p:spPr>
      </p:pic>
      <p:pic>
        <p:nvPicPr>
          <p:cNvPr id="17" name="Picture 16">
            <a:extLst>
              <a:ext uri="{FF2B5EF4-FFF2-40B4-BE49-F238E27FC236}">
                <a16:creationId xmlns:a16="http://schemas.microsoft.com/office/drawing/2014/main" id="{AC1ECAE0-5F71-5145-AACC-58482316022A}"/>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58494" y="4874627"/>
            <a:ext cx="766981" cy="705136"/>
          </a:xfrm>
          <a:prstGeom prst="rect">
            <a:avLst/>
          </a:prstGeom>
        </p:spPr>
      </p:pic>
      <p:pic>
        <p:nvPicPr>
          <p:cNvPr id="18" name="Picture 17">
            <a:extLst>
              <a:ext uri="{FF2B5EF4-FFF2-40B4-BE49-F238E27FC236}">
                <a16:creationId xmlns:a16="http://schemas.microsoft.com/office/drawing/2014/main" id="{4C11C0E9-FC16-7C4D-A41C-15E4C6A17D62}"/>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206092" y="4961961"/>
            <a:ext cx="1279624" cy="341558"/>
          </a:xfrm>
          <a:prstGeom prst="rect">
            <a:avLst/>
          </a:prstGeom>
        </p:spPr>
      </p:pic>
      <p:pic>
        <p:nvPicPr>
          <p:cNvPr id="2" name="Picture 1"/>
          <p:cNvPicPr>
            <a:picLocks noChangeAspect="1"/>
          </p:cNvPicPr>
          <p:nvPr/>
        </p:nvPicPr>
        <p:blipFill>
          <a:blip r:embed="rId14"/>
          <a:stretch>
            <a:fillRect/>
          </a:stretch>
        </p:blipFill>
        <p:spPr>
          <a:xfrm>
            <a:off x="4475063" y="1027461"/>
            <a:ext cx="1547700" cy="467100"/>
          </a:xfrm>
          <a:prstGeom prst="rect">
            <a:avLst/>
          </a:prstGeom>
        </p:spPr>
      </p:pic>
      <p:pic>
        <p:nvPicPr>
          <p:cNvPr id="19" name="Picture 2">
            <a:extLst>
              <a:ext uri="{FF2B5EF4-FFF2-40B4-BE49-F238E27FC236}">
                <a16:creationId xmlns:a16="http://schemas.microsoft.com/office/drawing/2014/main" id="{3D958FB1-C9BE-42B6-8AFB-C35F8CE38FAD}"/>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tretch>
            <a:fillRect/>
          </a:stretch>
        </p:blipFill>
        <p:spPr bwMode="auto">
          <a:xfrm>
            <a:off x="6477665" y="839202"/>
            <a:ext cx="5128602" cy="25198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8B89F5D-6633-4CC4-9D81-5D52D5C2DAED}"/>
              </a:ext>
            </a:extLst>
          </p:cNvPr>
          <p:cNvPicPr>
            <a:picLocks noChangeAspect="1"/>
          </p:cNvPicPr>
          <p:nvPr/>
        </p:nvPicPr>
        <p:blipFill rotWithShape="1">
          <a:blip r:embed="rId16">
            <a:extLst>
              <a:ext uri="{28A0092B-C50C-407E-A947-70E740481C1C}">
                <a14:useLocalDpi xmlns:a14="http://schemas.microsoft.com/office/drawing/2010/main" val="0"/>
              </a:ext>
            </a:extLst>
          </a:blip>
          <a:srcRect t="15007" r="1818" b="5800"/>
          <a:stretch/>
        </p:blipFill>
        <p:spPr>
          <a:xfrm>
            <a:off x="6477665" y="3669925"/>
            <a:ext cx="5179318" cy="2349876"/>
          </a:xfrm>
          <a:prstGeom prst="rect">
            <a:avLst/>
          </a:prstGeom>
        </p:spPr>
      </p:pic>
      <p:sp>
        <p:nvSpPr>
          <p:cNvPr id="22" name="Rectangle 21">
            <a:extLst>
              <a:ext uri="{FF2B5EF4-FFF2-40B4-BE49-F238E27FC236}">
                <a16:creationId xmlns:a16="http://schemas.microsoft.com/office/drawing/2014/main" id="{D9DCC9B9-34B6-44D7-8226-BF4EC1A05581}"/>
              </a:ext>
            </a:extLst>
          </p:cNvPr>
          <p:cNvSpPr/>
          <p:nvPr/>
        </p:nvSpPr>
        <p:spPr>
          <a:xfrm>
            <a:off x="8102064" y="6031295"/>
            <a:ext cx="2231701" cy="276999"/>
          </a:xfrm>
          <a:prstGeom prst="rect">
            <a:avLst/>
          </a:prstGeom>
        </p:spPr>
        <p:txBody>
          <a:bodyPr wrap="none">
            <a:spAutoFit/>
          </a:bodyPr>
          <a:lstStyle/>
          <a:p>
            <a:r>
              <a:rPr lang="en-US" sz="1200" i="1">
                <a:latin typeface="Century Gothic" panose="020B0502020202020204" pitchFamily="34" charset="0"/>
                <a:hlinkClick r:id="rId17"/>
              </a:rPr>
              <a:t>https://asdc.larc.nasa.gov/</a:t>
            </a:r>
            <a:endParaRPr lang="en-US" sz="1200" i="1">
              <a:latin typeface="Century Gothic" panose="020B0502020202020204" pitchFamily="34" charset="0"/>
            </a:endParaRPr>
          </a:p>
        </p:txBody>
      </p:sp>
      <p:pic>
        <p:nvPicPr>
          <p:cNvPr id="23" name="Picture 22">
            <a:extLst>
              <a:ext uri="{FF2B5EF4-FFF2-40B4-BE49-F238E27FC236}">
                <a16:creationId xmlns:a16="http://schemas.microsoft.com/office/drawing/2014/main" id="{4E3398B7-023E-4EA8-AB0C-E4DFA1B79806}"/>
              </a:ext>
            </a:extLst>
          </p:cNvPr>
          <p:cNvPicPr>
            <a:picLocks noChangeAspect="1"/>
          </p:cNvPicPr>
          <p:nvPr/>
        </p:nvPicPr>
        <p:blipFill>
          <a:blip r:embed="rId18"/>
          <a:stretch>
            <a:fillRect/>
          </a:stretch>
        </p:blipFill>
        <p:spPr>
          <a:xfrm>
            <a:off x="10574163" y="3962961"/>
            <a:ext cx="643567" cy="999144"/>
          </a:xfrm>
          <a:prstGeom prst="rect">
            <a:avLst/>
          </a:prstGeom>
        </p:spPr>
      </p:pic>
      <p:sp>
        <p:nvSpPr>
          <p:cNvPr id="24" name="Rectangle 23">
            <a:extLst>
              <a:ext uri="{FF2B5EF4-FFF2-40B4-BE49-F238E27FC236}">
                <a16:creationId xmlns:a16="http://schemas.microsoft.com/office/drawing/2014/main" id="{1CA8F60F-D809-4DC3-BC41-2CFC357200A1}"/>
              </a:ext>
            </a:extLst>
          </p:cNvPr>
          <p:cNvSpPr/>
          <p:nvPr/>
        </p:nvSpPr>
        <p:spPr>
          <a:xfrm>
            <a:off x="10575563" y="3800790"/>
            <a:ext cx="133350" cy="107916"/>
          </a:xfrm>
          <a:prstGeom prst="rect">
            <a:avLst/>
          </a:prstGeom>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6" name="Picture 2" descr="New QGIS 3.0 logo candidate – QGIS.org blog">
            <a:extLst>
              <a:ext uri="{FF2B5EF4-FFF2-40B4-BE49-F238E27FC236}">
                <a16:creationId xmlns:a16="http://schemas.microsoft.com/office/drawing/2014/main" id="{4C58AE01-5ABD-4A26-9DCD-82C6707839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02338" y="2707468"/>
            <a:ext cx="1025130" cy="49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GIS Server - LuminFire">
            <a:extLst>
              <a:ext uri="{FF2B5EF4-FFF2-40B4-BE49-F238E27FC236}">
                <a16:creationId xmlns:a16="http://schemas.microsoft.com/office/drawing/2014/main" id="{EBB19659-108A-4626-AF3D-9E8C67B073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06092" y="2677335"/>
            <a:ext cx="1383448" cy="618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 (programming language) - Wikipedia">
            <a:extLst>
              <a:ext uri="{FF2B5EF4-FFF2-40B4-BE49-F238E27FC236}">
                <a16:creationId xmlns:a16="http://schemas.microsoft.com/office/drawing/2014/main" id="{1F3F15B1-E40B-411F-8C48-B1464DF7EFA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04745" y="5318936"/>
            <a:ext cx="518436" cy="4018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550AE447-642F-5C48-83F7-28200B592F9D}"/>
              </a:ext>
            </a:extLst>
          </p:cNvPr>
          <p:cNvPicPr>
            <a:picLocks noChangeAspect="1"/>
          </p:cNvPicPr>
          <p:nvPr/>
        </p:nvPicPr>
        <p:blipFill>
          <a:blip r:embed="rId22"/>
          <a:stretch>
            <a:fillRect/>
          </a:stretch>
        </p:blipFill>
        <p:spPr>
          <a:xfrm>
            <a:off x="4223360" y="2293193"/>
            <a:ext cx="1991637" cy="424025"/>
          </a:xfrm>
          <a:prstGeom prst="rect">
            <a:avLst/>
          </a:prstGeom>
        </p:spPr>
      </p:pic>
      <p:pic>
        <p:nvPicPr>
          <p:cNvPr id="13" name="Picture 13">
            <a:extLst>
              <a:ext uri="{FF2B5EF4-FFF2-40B4-BE49-F238E27FC236}">
                <a16:creationId xmlns:a16="http://schemas.microsoft.com/office/drawing/2014/main" id="{5FC4D2CD-DD26-4F4A-8039-9F4D8C9C97A9}"/>
              </a:ext>
            </a:extLst>
          </p:cNvPr>
          <p:cNvPicPr>
            <a:picLocks noChangeAspect="1"/>
          </p:cNvPicPr>
          <p:nvPr/>
        </p:nvPicPr>
        <p:blipFill>
          <a:blip r:embed="rId23"/>
          <a:stretch>
            <a:fillRect/>
          </a:stretch>
        </p:blipFill>
        <p:spPr>
          <a:xfrm>
            <a:off x="4296428" y="1841502"/>
            <a:ext cx="1918570" cy="398395"/>
          </a:xfrm>
          <a:prstGeom prst="rect">
            <a:avLst/>
          </a:prstGeom>
        </p:spPr>
      </p:pic>
    </p:spTree>
    <p:extLst>
      <p:ext uri="{BB962C8B-B14F-4D97-AF65-F5344CB8AC3E}">
        <p14:creationId xmlns:p14="http://schemas.microsoft.com/office/powerpoint/2010/main" val="416471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621125"/>
            <a:ext cx="6667500" cy="646331"/>
          </a:xfrm>
        </p:spPr>
        <p:txBody>
          <a:bodyPr/>
          <a:lstStyle/>
          <a:p>
            <a:r>
              <a:rPr lang="en-US" err="1">
                <a:solidFill>
                  <a:schemeClr val="tx2"/>
                </a:solidFill>
                <a:latin typeface="Helvetica Neue" panose="02000503000000020004"/>
              </a:rPr>
              <a:t>Earthdata</a:t>
            </a:r>
            <a:r>
              <a:rPr lang="en-US">
                <a:solidFill>
                  <a:schemeClr val="tx2"/>
                </a:solidFill>
                <a:latin typeface="Helvetica Neue" panose="02000503000000020004"/>
              </a:rPr>
              <a:t> Forum</a:t>
            </a:r>
          </a:p>
        </p:txBody>
      </p:sp>
      <p:sp>
        <p:nvSpPr>
          <p:cNvPr id="3" name="Content Placeholder 2"/>
          <p:cNvSpPr>
            <a:spLocks noGrp="1"/>
          </p:cNvSpPr>
          <p:nvPr>
            <p:ph idx="1"/>
          </p:nvPr>
        </p:nvSpPr>
        <p:spPr>
          <a:xfrm>
            <a:off x="469901" y="1385063"/>
            <a:ext cx="4817881" cy="4078039"/>
          </a:xfrm>
        </p:spPr>
        <p:txBody>
          <a:bodyPr/>
          <a:lstStyle/>
          <a:p>
            <a:r>
              <a:rPr lang="en-US" b="1">
                <a:solidFill>
                  <a:schemeClr val="tx2"/>
                </a:solidFill>
                <a:latin typeface="Century Gothic" panose="020B0502020202020204" pitchFamily="34" charset="0"/>
              </a:rPr>
              <a:t>Science Data Users </a:t>
            </a:r>
            <a:r>
              <a:rPr lang="en-US">
                <a:solidFill>
                  <a:schemeClr val="tx2"/>
                </a:solidFill>
                <a:latin typeface="Century Gothic" panose="020B0502020202020204" pitchFamily="34" charset="0"/>
              </a:rPr>
              <a:t>can seamlessly search for information even if they do not know which DAAC the data belongs to.</a:t>
            </a:r>
          </a:p>
          <a:p>
            <a:r>
              <a:rPr lang="en-US" b="1">
                <a:solidFill>
                  <a:schemeClr val="tx2"/>
                </a:solidFill>
                <a:latin typeface="Century Gothic" panose="020B0502020202020204" pitchFamily="34" charset="0"/>
              </a:rPr>
              <a:t>Scientists &amp; Data Providers </a:t>
            </a:r>
            <a:r>
              <a:rPr lang="en-US">
                <a:solidFill>
                  <a:schemeClr val="tx2"/>
                </a:solidFill>
                <a:latin typeface="Century Gothic" panose="020B0502020202020204" pitchFamily="34" charset="0"/>
              </a:rPr>
              <a:t>can effectively assist their user community in more accurately using their products.</a:t>
            </a:r>
          </a:p>
          <a:p>
            <a:r>
              <a:rPr lang="en-US" b="1">
                <a:solidFill>
                  <a:schemeClr val="tx2"/>
                </a:solidFill>
                <a:latin typeface="Century Gothic" panose="020B0502020202020204" pitchFamily="34" charset="0"/>
              </a:rPr>
              <a:t>DAACs &amp; Subject Matter Experts (SMEs)</a:t>
            </a:r>
            <a:r>
              <a:rPr lang="en-US">
                <a:solidFill>
                  <a:schemeClr val="tx2"/>
                </a:solidFill>
                <a:latin typeface="Century Gothic" panose="020B0502020202020204" pitchFamily="34" charset="0"/>
              </a:rPr>
              <a:t> can quickly link users to existing resources.</a:t>
            </a:r>
          </a:p>
          <a:p>
            <a:r>
              <a:rPr lang="en-US" b="1">
                <a:solidFill>
                  <a:schemeClr val="tx2"/>
                </a:solidFill>
                <a:latin typeface="Century Gothic" panose="020B0502020202020204" pitchFamily="34" charset="0"/>
              </a:rPr>
              <a:t>DAAC User Services</a:t>
            </a:r>
            <a:r>
              <a:rPr lang="en-US">
                <a:solidFill>
                  <a:schemeClr val="tx2"/>
                </a:solidFill>
                <a:latin typeface="Century Gothic" panose="020B0502020202020204" pitchFamily="34" charset="0"/>
              </a:rPr>
              <a:t> can swiftly provide inquirers with an authoritative source related to DAAC data products &amp; services.</a:t>
            </a:r>
          </a:p>
        </p:txBody>
      </p:sp>
      <p:sp>
        <p:nvSpPr>
          <p:cNvPr id="4" name="Footer Placeholder 3"/>
          <p:cNvSpPr>
            <a:spLocks noGrp="1"/>
          </p:cNvSpPr>
          <p:nvPr>
            <p:ph type="ftr" sz="quarter" idx="11"/>
          </p:nvPr>
        </p:nvSpPr>
        <p:spPr/>
        <p:txBody>
          <a:bodyPr/>
          <a:lstStyle/>
          <a:p>
            <a:r>
              <a:rPr lang="en-US"/>
              <a:t>The Science Directorate at NASA's Langley Research Center</a:t>
            </a:r>
          </a:p>
        </p:txBody>
      </p:sp>
      <p:sp>
        <p:nvSpPr>
          <p:cNvPr id="5" name="Slide Number Placeholder 4"/>
          <p:cNvSpPr>
            <a:spLocks noGrp="1"/>
          </p:cNvSpPr>
          <p:nvPr>
            <p:ph type="sldNum" sz="quarter" idx="12"/>
          </p:nvPr>
        </p:nvSpPr>
        <p:spPr/>
        <p:txBody>
          <a:bodyPr/>
          <a:lstStyle/>
          <a:p>
            <a:fld id="{2E8C51FE-49D9-314D-9957-ABBF7DDE8782}" type="slidenum">
              <a:rPr lang="en-US" smtClean="0"/>
              <a:pPr/>
              <a:t>8</a:t>
            </a:fld>
            <a:endParaRPr lang="en-US"/>
          </a:p>
        </p:txBody>
      </p:sp>
      <p:pic>
        <p:nvPicPr>
          <p:cNvPr id="1026" name="Picture 2" descr="https://www.arcgis.com/sharing/rest/content/items/3586f7f341b541eda0434e87527492bf/resources/Forum__158568228635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1" y="509217"/>
            <a:ext cx="5486961" cy="545768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03651" y="5946121"/>
            <a:ext cx="4065537" cy="369332"/>
          </a:xfrm>
          <a:prstGeom prst="rect">
            <a:avLst/>
          </a:prstGeom>
        </p:spPr>
        <p:txBody>
          <a:bodyPr wrap="none">
            <a:spAutoFit/>
          </a:bodyPr>
          <a:lstStyle/>
          <a:p>
            <a:r>
              <a:rPr lang="en-US" i="1">
                <a:latin typeface="Century Gothic" panose="020B0502020202020204" pitchFamily="34" charset="0"/>
                <a:hlinkClick r:id="rId4"/>
              </a:rPr>
              <a:t>https://forum.earthdata.nasa.gov/</a:t>
            </a:r>
            <a:endParaRPr lang="en-US" i="1">
              <a:latin typeface="Century Gothic" panose="020B0502020202020204" pitchFamily="34" charset="0"/>
            </a:endParaRPr>
          </a:p>
        </p:txBody>
      </p:sp>
    </p:spTree>
    <p:extLst>
      <p:ext uri="{BB962C8B-B14F-4D97-AF65-F5344CB8AC3E}">
        <p14:creationId xmlns:p14="http://schemas.microsoft.com/office/powerpoint/2010/main" val="151502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15823C-A085-BA4B-AACC-E38B0A325B13}"/>
              </a:ext>
            </a:extLst>
          </p:cNvPr>
          <p:cNvSpPr>
            <a:spLocks noGrp="1"/>
          </p:cNvSpPr>
          <p:nvPr>
            <p:ph type="sldNum" sz="quarter" idx="12"/>
          </p:nvPr>
        </p:nvSpPr>
        <p:spPr/>
        <p:txBody>
          <a:bodyPr/>
          <a:lstStyle/>
          <a:p>
            <a:fld id="{2E8C51FE-49D9-314D-9957-ABBF7DDE8782}" type="slidenum">
              <a:rPr lang="en-US" smtClean="0"/>
              <a:t>9</a:t>
            </a:fld>
            <a:endParaRPr lang="en-US"/>
          </a:p>
        </p:txBody>
      </p:sp>
      <p:sp>
        <p:nvSpPr>
          <p:cNvPr id="4" name="Footer Placeholder 3">
            <a:extLst>
              <a:ext uri="{FF2B5EF4-FFF2-40B4-BE49-F238E27FC236}">
                <a16:creationId xmlns:a16="http://schemas.microsoft.com/office/drawing/2014/main" id="{E8DDEC50-2B7D-C04A-A6F7-27CFE141A60D}"/>
              </a:ext>
            </a:extLst>
          </p:cNvPr>
          <p:cNvSpPr>
            <a:spLocks noGrp="1"/>
          </p:cNvSpPr>
          <p:nvPr>
            <p:ph type="ftr" sz="quarter" idx="11"/>
          </p:nvPr>
        </p:nvSpPr>
        <p:spPr/>
        <p:txBody>
          <a:bodyPr/>
          <a:lstStyle/>
          <a:p>
            <a:r>
              <a:rPr lang="en-US"/>
              <a:t>The Science Directorate at NASA's Langley Research Center</a:t>
            </a:r>
          </a:p>
        </p:txBody>
      </p:sp>
      <p:sp>
        <p:nvSpPr>
          <p:cNvPr id="6" name="Rectangle 5">
            <a:extLst>
              <a:ext uri="{FF2B5EF4-FFF2-40B4-BE49-F238E27FC236}">
                <a16:creationId xmlns:a16="http://schemas.microsoft.com/office/drawing/2014/main" id="{B868467A-E115-7148-881F-D4C862364E33}"/>
              </a:ext>
            </a:extLst>
          </p:cNvPr>
          <p:cNvSpPr/>
          <p:nvPr/>
        </p:nvSpPr>
        <p:spPr>
          <a:xfrm>
            <a:off x="2533185" y="2616637"/>
            <a:ext cx="7125629" cy="1415772"/>
          </a:xfrm>
          <a:prstGeom prst="rect">
            <a:avLst/>
          </a:prstGeom>
        </p:spPr>
        <p:txBody>
          <a:bodyPr wrap="square" anchor="t">
            <a:spAutoFit/>
          </a:bodyPr>
          <a:lstStyle/>
          <a:p>
            <a:pPr algn="ctr"/>
            <a:r>
              <a:rPr lang="en-US" altLang="en-US" b="1">
                <a:solidFill>
                  <a:schemeClr val="accent1"/>
                </a:solidFill>
                <a:latin typeface="Helvetica Neue" panose="02000503000000020004" pitchFamily="2" charset="0"/>
                <a:ea typeface="Helvetica Neue" panose="02000503000000020004" pitchFamily="2" charset="0"/>
                <a:cs typeface="Helvetica Neue" panose="02000503000000020004" pitchFamily="2" charset="0"/>
              </a:rPr>
              <a:t>Atmospheric Science Data Center</a:t>
            </a:r>
          </a:p>
          <a:p>
            <a:pPr algn="ctr"/>
            <a:r>
              <a:rPr lang="en-US" altLang="en-US">
                <a:latin typeface="Helvetica Neue" panose="02000503000000020004" pitchFamily="2" charset="0"/>
                <a:ea typeface="Helvetica Neue" panose="02000503000000020004" pitchFamily="2" charset="0"/>
                <a:cs typeface="Helvetica Neue" panose="02000503000000020004" pitchFamily="2" charset="0"/>
              </a:rPr>
              <a:t>NASA Langley Research Center</a:t>
            </a:r>
          </a:p>
          <a:p>
            <a:pPr algn="ctr"/>
            <a:r>
              <a:rPr lang="en-US" altLang="en-US">
                <a:latin typeface="Helvetica Neue" panose="02000503000000020004" pitchFamily="2" charset="0"/>
                <a:ea typeface="Helvetica Neue" panose="02000503000000020004" pitchFamily="2" charset="0"/>
                <a:cs typeface="Helvetica Neue" panose="02000503000000020004" pitchFamily="2" charset="0"/>
              </a:rPr>
              <a:t>Hampton, Virginia (USA)</a:t>
            </a:r>
          </a:p>
          <a:p>
            <a:pPr algn="ctr"/>
            <a:r>
              <a:rPr lang="en-US" i="1">
                <a:hlinkClick r:id="rId2"/>
              </a:rPr>
              <a:t>https://asdc.larc.nasa.gov/</a:t>
            </a:r>
            <a:endParaRPr lang="en-US" altLang="en-US">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altLang="en-US" sz="1400" i="1">
                <a:latin typeface="Century Gothic" panose="020B0502020202020204" pitchFamily="34" charset="0"/>
                <a:ea typeface="Helvetica Neue" panose="02000503000000020004" pitchFamily="2" charset="0"/>
                <a:cs typeface="Helvetica Neue" panose="02000503000000020004" pitchFamily="2" charset="0"/>
                <a:hlinkClick r:id="rId3"/>
              </a:rPr>
              <a:t>support-asdc@earthdata.nasa.gov</a:t>
            </a:r>
            <a:r>
              <a:rPr lang="en-US" altLang="en-US" sz="1400" i="1">
                <a:latin typeface="Century Gothic" panose="020B0502020202020204" pitchFamily="34" charset="0"/>
                <a:ea typeface="Helvetica Neue" panose="02000503000000020004" pitchFamily="2" charset="0"/>
                <a:cs typeface="Helvetica Neue" panose="02000503000000020004" pitchFamily="2" charset="0"/>
              </a:rPr>
              <a:t> </a:t>
            </a:r>
          </a:p>
        </p:txBody>
      </p:sp>
    </p:spTree>
    <p:extLst>
      <p:ext uri="{BB962C8B-B14F-4D97-AF65-F5344CB8AC3E}">
        <p14:creationId xmlns:p14="http://schemas.microsoft.com/office/powerpoint/2010/main" val="356254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_STILL_OPTION_1" id="{A7EB731F-9F26-FA45-B219-A9FC2724B824}" vid="{BB2B4FA0-A277-B74D-BFBF-46A8FBBB8B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EC8536ABF9348BC4B1703745DD8A9" ma:contentTypeVersion="17" ma:contentTypeDescription="Create a new document." ma:contentTypeScope="" ma:versionID="79f1ac5285e46b546a0adb8aa91483f5">
  <xsd:schema xmlns:xsd="http://www.w3.org/2001/XMLSchema" xmlns:xs="http://www.w3.org/2001/XMLSchema" xmlns:p="http://schemas.microsoft.com/office/2006/metadata/properties" xmlns:ns1="http://schemas.microsoft.com/sharepoint/v3" xmlns:ns2="cf1fd67d-55d4-4326-a7f8-e3b327ab3a23" xmlns:ns3="f5d3a9e4-60b4-411a-a09f-43485e137dff" xmlns:ns4="d900e117-17a0-4b24-9e47-511ef1d02c43" targetNamespace="http://schemas.microsoft.com/office/2006/metadata/properties" ma:root="true" ma:fieldsID="8421626e739faea48c2940ea76b7a77d" ns1:_="" ns2:_="" ns3:_="" ns4:_="">
    <xsd:import namespace="http://schemas.microsoft.com/sharepoint/v3"/>
    <xsd:import namespace="cf1fd67d-55d4-4326-a7f8-e3b327ab3a23"/>
    <xsd:import namespace="f5d3a9e4-60b4-411a-a09f-43485e137dff"/>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OCR" minOccurs="0"/>
                <xsd:element ref="ns2:MediaServiceGenerationTime" minOccurs="0"/>
                <xsd:element ref="ns2:MediaServiceEventHashCode" minOccurs="0"/>
                <xsd:element ref="ns2:Notes"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1fd67d-55d4-4326-a7f8-e3b327ab3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d3a9e4-60b4-411a-a09f-43485e137d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d80194-8495-4771-9290-3ae37e98055c}" ma:internalName="TaxCatchAll" ma:showField="CatchAllData" ma:web="f5d3a9e4-60b4-411a-a09f-43485e137d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f1fd67d-55d4-4326-a7f8-e3b327ab3a23">
      <Terms xmlns="http://schemas.microsoft.com/office/infopath/2007/PartnerControls"/>
    </lcf76f155ced4ddcb4097134ff3c332f>
    <TaxCatchAll xmlns="d900e117-17a0-4b24-9e47-511ef1d02c43" xsi:nil="true"/>
    <Notes xmlns="cf1fd67d-55d4-4326-a7f8-e3b327ab3a2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719516-AD78-468E-A0A0-9DB83BA75532}">
  <ds:schemaRefs>
    <ds:schemaRef ds:uri="cf1fd67d-55d4-4326-a7f8-e3b327ab3a23"/>
    <ds:schemaRef ds:uri="d900e117-17a0-4b24-9e47-511ef1d02c43"/>
    <ds:schemaRef ds:uri="f5d3a9e4-60b4-411a-a09f-43485e137d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6E2327-2EDF-4DFE-86F1-A401F8EEFB99}">
  <ds:schemaRef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d900e117-17a0-4b24-9e47-511ef1d02c43"/>
    <ds:schemaRef ds:uri="f5d3a9e4-60b4-411a-a09f-43485e137dff"/>
    <ds:schemaRef ds:uri="http://purl.org/dc/elements/1.1/"/>
    <ds:schemaRef ds:uri="http://purl.org/dc/dcmitype/"/>
    <ds:schemaRef ds:uri="http://www.w3.org/XML/1998/namespace"/>
    <ds:schemaRef ds:uri="cf1fd67d-55d4-4326-a7f8-e3b327ab3a23"/>
    <ds:schemaRef ds:uri="http://schemas.microsoft.com/sharepoint/v3"/>
    <ds:schemaRef ds:uri="http://purl.org/dc/terms/"/>
  </ds:schemaRefs>
</ds:datastoreItem>
</file>

<file path=customXml/itemProps3.xml><?xml version="1.0" encoding="utf-8"?>
<ds:datastoreItem xmlns:ds="http://schemas.openxmlformats.org/officeDocument/2006/customXml" ds:itemID="{ABFAF733-83B8-4CD4-AE53-B5F1FAB4B731}">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TEMPO_2020MAY19</Template>
  <TotalTime>0</TotalTime>
  <Words>786</Words>
  <Application>Microsoft Office PowerPoint</Application>
  <PresentationFormat>Widescreen</PresentationFormat>
  <Paragraphs>125</Paragraphs>
  <Slides>9</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MS PGothic</vt:lpstr>
      <vt:lpstr>Arial</vt:lpstr>
      <vt:lpstr>Calibri</vt:lpstr>
      <vt:lpstr>Century Gothic</vt:lpstr>
      <vt:lpstr>Courier New</vt:lpstr>
      <vt:lpstr>Helvetica Neue</vt:lpstr>
      <vt:lpstr>Helvetica Neue Light</vt:lpstr>
      <vt:lpstr>Segoe UI</vt:lpstr>
      <vt:lpstr>Wingdings</vt:lpstr>
      <vt:lpstr>Office Theme</vt:lpstr>
      <vt:lpstr>PowerPoint Presentation</vt:lpstr>
      <vt:lpstr>PowerPoint Presentation</vt:lpstr>
      <vt:lpstr>Earth Observing System Data and Information System EOSDIS</vt:lpstr>
      <vt:lpstr>ASDC Vision</vt:lpstr>
      <vt:lpstr>PowerPoint Presentation</vt:lpstr>
      <vt:lpstr>Services at the ASDC</vt:lpstr>
      <vt:lpstr>PowerPoint Presentation</vt:lpstr>
      <vt:lpstr>Earthdata Forum</vt:lpstr>
      <vt:lpstr>PowerPoint Presentation</vt:lpstr>
    </vt:vector>
  </TitlesOfParts>
  <Manager/>
  <Company>HPES ACES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Larson, Timothy R. (LARC-E301)[Science Systems &amp; Applications, Inc.]</dc:creator>
  <cp:keywords/>
  <dc:description/>
  <cp:lastModifiedBy>Mike Newchurch</cp:lastModifiedBy>
  <cp:revision>9</cp:revision>
  <dcterms:created xsi:type="dcterms:W3CDTF">2020-05-08T02:25:26Z</dcterms:created>
  <dcterms:modified xsi:type="dcterms:W3CDTF">2023-05-02T01:31:56Z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0x0101001DFEC8536ABF9348BC4B1703745DD8A9</vt:lpwstr>
  </property>
  <property fmtid="{D5CDD505-2E9C-101B-9397-08002B2CF9AE}" pid="3" name="MediaServiceImageTags">
    <vt:lpwstr/>
  </property>
</Properties>
</file>